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5" roundtripDataSignature="AMtx7miP7nzyXWzUwcXFIG4u2tsmYiZ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c0ac1e48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c0ac1e4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c0ac1e480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c0ac1e48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34"/>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4"/>
          <p:cNvSpPr txBox="1"/>
          <p:nvPr>
            <p:ph idx="1" type="body"/>
          </p:nvPr>
        </p:nvSpPr>
        <p:spPr>
          <a:xfrm rot="5400000">
            <a:off x="2473771" y="-86867"/>
            <a:ext cx="4196459"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6"/>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6"/>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9" name="Google Shape;29;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8"/>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9"/>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30"/>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2"/>
          <p:cNvSpPr txBox="1"/>
          <p:nvPr>
            <p:ph type="title"/>
          </p:nvPr>
        </p:nvSpPr>
        <p:spPr>
          <a:xfrm>
            <a:off x="457200" y="686117"/>
            <a:ext cx="3008313" cy="10816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2"/>
          <p:cNvSpPr txBox="1"/>
          <p:nvPr>
            <p:ph idx="1" type="body"/>
          </p:nvPr>
        </p:nvSpPr>
        <p:spPr>
          <a:xfrm>
            <a:off x="3575050" y="686118"/>
            <a:ext cx="5111750" cy="5447954"/>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32"/>
          <p:cNvSpPr txBox="1"/>
          <p:nvPr>
            <p:ph idx="2" type="body"/>
          </p:nvPr>
        </p:nvSpPr>
        <p:spPr>
          <a:xfrm>
            <a:off x="457200" y="1848168"/>
            <a:ext cx="3008313" cy="436634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3"/>
          <p:cNvSpPr/>
          <p:nvPr>
            <p:ph idx="2" type="pic"/>
          </p:nvPr>
        </p:nvSpPr>
        <p:spPr>
          <a:xfrm>
            <a:off x="1792288" y="612775"/>
            <a:ext cx="5486400" cy="4114800"/>
          </a:xfrm>
          <a:prstGeom prst="rect">
            <a:avLst/>
          </a:prstGeom>
          <a:noFill/>
          <a:ln>
            <a:noFill/>
          </a:ln>
        </p:spPr>
      </p:sp>
      <p:sp>
        <p:nvSpPr>
          <p:cNvPr id="67" name="Google Shape;67;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0.png"/><Relationship Id="rId2" Type="http://schemas.openxmlformats.org/officeDocument/2006/relationships/image" Target="../media/image5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7072563" y="6356350"/>
            <a:ext cx="109487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MD-flag-background-ppt.png" id="11" name="Google Shape;11;p24"/>
          <p:cNvPicPr preferRelativeResize="0"/>
          <p:nvPr/>
        </p:nvPicPr>
        <p:blipFill rotWithShape="1">
          <a:blip r:embed="rId1">
            <a:alphaModFix/>
          </a:blip>
          <a:srcRect b="0" l="0" r="0" t="0"/>
          <a:stretch/>
        </p:blipFill>
        <p:spPr>
          <a:xfrm>
            <a:off x="0" y="0"/>
            <a:ext cx="9143999" cy="571500"/>
          </a:xfrm>
          <a:prstGeom prst="rect">
            <a:avLst/>
          </a:prstGeom>
          <a:noFill/>
          <a:ln>
            <a:noFill/>
          </a:ln>
        </p:spPr>
      </p:pic>
      <p:pic>
        <p:nvPicPr>
          <p:cNvPr descr="UMBC-primary-logo-CMYK-on-black.png" id="12" name="Google Shape;12;p24"/>
          <p:cNvPicPr preferRelativeResize="0"/>
          <p:nvPr/>
        </p:nvPicPr>
        <p:blipFill rotWithShape="1">
          <a:blip r:embed="rId2">
            <a:alphaModFix/>
          </a:blip>
          <a:srcRect b="0" l="0" r="0" t="0"/>
          <a:stretch/>
        </p:blipFill>
        <p:spPr>
          <a:xfrm>
            <a:off x="294287" y="86177"/>
            <a:ext cx="1749252" cy="402989"/>
          </a:xfrm>
          <a:prstGeom prst="rect">
            <a:avLst/>
          </a:prstGeom>
          <a:noFill/>
          <a:ln>
            <a:noFill/>
          </a:ln>
        </p:spPr>
      </p:pic>
      <p:pic>
        <p:nvPicPr>
          <p:cNvPr descr="corner-element.png" id="13" name="Google Shape;13;p24"/>
          <p:cNvPicPr preferRelativeResize="0"/>
          <p:nvPr/>
        </p:nvPicPr>
        <p:blipFill rotWithShape="1">
          <a:blip r:embed="rId3">
            <a:alphaModFix/>
          </a:blip>
          <a:srcRect b="0" l="0" r="0" t="0"/>
          <a:stretch/>
        </p:blipFill>
        <p:spPr>
          <a:xfrm>
            <a:off x="7919918" y="5615558"/>
            <a:ext cx="1224081" cy="124244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jpg"/><Relationship Id="rId6" Type="http://schemas.openxmlformats.org/officeDocument/2006/relationships/hyperlink" Target="https://www.uscreditcardguide.com/instacart-app-introduction/" TargetMode="External"/><Relationship Id="rId7"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0.png"/><Relationship Id="rId13" Type="http://schemas.openxmlformats.org/officeDocument/2006/relationships/image" Target="../media/image57.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46.png"/><Relationship Id="rId9" Type="http://schemas.openxmlformats.org/officeDocument/2006/relationships/image" Target="../media/image54.png"/><Relationship Id="rId1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hyperlink" Target="https://www.kaggle.com/competitions/instacart-market-basket-analysis/data?select=orders.csv.zip" TargetMode="External"/><Relationship Id="rId6" Type="http://schemas.openxmlformats.org/officeDocument/2006/relationships/hyperlink" Target="https://www.instacart.com/datasets/grocery-shopping-201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atabricks-prod-cloudfront.cloud.databricks.com/public/4027ec902e239c93eaaa8714f173bcfc/2369395306214346/4499639871704699/3174366705860897/latest.html"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685800" y="1130780"/>
            <a:ext cx="7772400" cy="150591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603 – Platforms for Big Data Processing</a:t>
            </a:r>
            <a:br>
              <a:rPr lang="en-US" sz="3000"/>
            </a:br>
            <a:endParaRPr sz="3000"/>
          </a:p>
        </p:txBody>
      </p:sp>
      <p:sp>
        <p:nvSpPr>
          <p:cNvPr id="88" name="Google Shape;88;p1"/>
          <p:cNvSpPr txBox="1"/>
          <p:nvPr/>
        </p:nvSpPr>
        <p:spPr>
          <a:xfrm>
            <a:off x="3565070" y="2558020"/>
            <a:ext cx="397391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000" u="none" cap="none" strike="noStrike">
                <a:solidFill>
                  <a:schemeClr val="dk1"/>
                </a:solidFill>
                <a:latin typeface="Times New Roman"/>
                <a:ea typeface="Times New Roman"/>
                <a:cs typeface="Times New Roman"/>
                <a:sym typeface="Times New Roman"/>
              </a:rPr>
              <a:t> Market Basket Analysis</a:t>
            </a:r>
            <a:endParaRPr/>
          </a:p>
        </p:txBody>
      </p:sp>
      <p:pic>
        <p:nvPicPr>
          <p:cNvPr descr="Female Profile outline" id="89" name="Google Shape;89;p1"/>
          <p:cNvPicPr preferRelativeResize="0"/>
          <p:nvPr/>
        </p:nvPicPr>
        <p:blipFill rotWithShape="1">
          <a:blip r:embed="rId3">
            <a:alphaModFix/>
          </a:blip>
          <a:srcRect b="0" l="0" r="0" t="0"/>
          <a:stretch/>
        </p:blipFill>
        <p:spPr>
          <a:xfrm>
            <a:off x="4571999" y="5532639"/>
            <a:ext cx="441440" cy="441440"/>
          </a:xfrm>
          <a:prstGeom prst="rect">
            <a:avLst/>
          </a:prstGeom>
          <a:noFill/>
          <a:ln>
            <a:noFill/>
          </a:ln>
        </p:spPr>
      </p:pic>
      <p:pic>
        <p:nvPicPr>
          <p:cNvPr descr="Male profile outline" id="90" name="Google Shape;90;p1"/>
          <p:cNvPicPr preferRelativeResize="0"/>
          <p:nvPr/>
        </p:nvPicPr>
        <p:blipFill rotWithShape="1">
          <a:blip r:embed="rId4">
            <a:alphaModFix/>
          </a:blip>
          <a:srcRect b="0" l="0" r="0" t="0"/>
          <a:stretch/>
        </p:blipFill>
        <p:spPr>
          <a:xfrm>
            <a:off x="2074797" y="5065026"/>
            <a:ext cx="429475" cy="429475"/>
          </a:xfrm>
          <a:prstGeom prst="rect">
            <a:avLst/>
          </a:prstGeom>
          <a:noFill/>
          <a:ln>
            <a:noFill/>
          </a:ln>
        </p:spPr>
      </p:pic>
      <p:sp>
        <p:nvSpPr>
          <p:cNvPr id="91" name="Google Shape;91;p1"/>
          <p:cNvSpPr txBox="1"/>
          <p:nvPr/>
        </p:nvSpPr>
        <p:spPr>
          <a:xfrm>
            <a:off x="2518232" y="5095097"/>
            <a:ext cx="205376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500" u="none" strike="noStrike">
                <a:solidFill>
                  <a:schemeClr val="dk1"/>
                </a:solidFill>
                <a:latin typeface="Times New Roman"/>
                <a:ea typeface="Times New Roman"/>
                <a:cs typeface="Times New Roman"/>
                <a:sym typeface="Times New Roman"/>
              </a:rPr>
              <a:t>Harish Krishnamoorthy </a:t>
            </a:r>
            <a:endParaRPr sz="1500">
              <a:solidFill>
                <a:schemeClr val="dk1"/>
              </a:solidFill>
              <a:latin typeface="Times New Roman"/>
              <a:ea typeface="Times New Roman"/>
              <a:cs typeface="Times New Roman"/>
              <a:sym typeface="Times New Roman"/>
            </a:endParaRPr>
          </a:p>
        </p:txBody>
      </p:sp>
      <p:pic>
        <p:nvPicPr>
          <p:cNvPr descr="Male profile outline" id="92" name="Google Shape;92;p1"/>
          <p:cNvPicPr preferRelativeResize="0"/>
          <p:nvPr/>
        </p:nvPicPr>
        <p:blipFill rotWithShape="1">
          <a:blip r:embed="rId4">
            <a:alphaModFix/>
          </a:blip>
          <a:srcRect b="0" l="0" r="0" t="0"/>
          <a:stretch/>
        </p:blipFill>
        <p:spPr>
          <a:xfrm>
            <a:off x="4583964" y="5073130"/>
            <a:ext cx="429475" cy="429475"/>
          </a:xfrm>
          <a:prstGeom prst="rect">
            <a:avLst/>
          </a:prstGeom>
          <a:noFill/>
          <a:ln>
            <a:noFill/>
          </a:ln>
        </p:spPr>
      </p:pic>
      <p:sp>
        <p:nvSpPr>
          <p:cNvPr id="93" name="Google Shape;93;p1"/>
          <p:cNvSpPr txBox="1"/>
          <p:nvPr/>
        </p:nvSpPr>
        <p:spPr>
          <a:xfrm>
            <a:off x="5027399" y="5103201"/>
            <a:ext cx="2026517"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500" u="none" strike="noStrike">
                <a:solidFill>
                  <a:schemeClr val="dk1"/>
                </a:solidFill>
                <a:latin typeface="Times New Roman"/>
                <a:ea typeface="Times New Roman"/>
                <a:cs typeface="Times New Roman"/>
                <a:sym typeface="Times New Roman"/>
              </a:rPr>
              <a:t>Purushotham Jagadeesh</a:t>
            </a:r>
            <a:endParaRPr sz="1500">
              <a:solidFill>
                <a:schemeClr val="dk1"/>
              </a:solidFill>
              <a:latin typeface="Times New Roman"/>
              <a:ea typeface="Times New Roman"/>
              <a:cs typeface="Times New Roman"/>
              <a:sym typeface="Times New Roman"/>
            </a:endParaRPr>
          </a:p>
        </p:txBody>
      </p:sp>
      <p:pic>
        <p:nvPicPr>
          <p:cNvPr descr="Male profile outline" id="94" name="Google Shape;94;p1"/>
          <p:cNvPicPr preferRelativeResize="0"/>
          <p:nvPr/>
        </p:nvPicPr>
        <p:blipFill rotWithShape="1">
          <a:blip r:embed="rId4">
            <a:alphaModFix/>
          </a:blip>
          <a:srcRect b="0" l="0" r="0" t="0"/>
          <a:stretch/>
        </p:blipFill>
        <p:spPr>
          <a:xfrm>
            <a:off x="2060837" y="5520586"/>
            <a:ext cx="429475" cy="429475"/>
          </a:xfrm>
          <a:prstGeom prst="rect">
            <a:avLst/>
          </a:prstGeom>
          <a:noFill/>
          <a:ln>
            <a:noFill/>
          </a:ln>
        </p:spPr>
      </p:pic>
      <p:sp>
        <p:nvSpPr>
          <p:cNvPr id="95" name="Google Shape;95;p1"/>
          <p:cNvSpPr txBox="1"/>
          <p:nvPr/>
        </p:nvSpPr>
        <p:spPr>
          <a:xfrm>
            <a:off x="5027399" y="5550657"/>
            <a:ext cx="104926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500" u="none" strike="noStrike">
                <a:solidFill>
                  <a:schemeClr val="dk1"/>
                </a:solidFill>
                <a:latin typeface="Times New Roman"/>
                <a:ea typeface="Times New Roman"/>
                <a:cs typeface="Times New Roman"/>
                <a:sym typeface="Times New Roman"/>
              </a:rPr>
              <a:t>Pooja Anil </a:t>
            </a:r>
            <a:endParaRPr sz="1500">
              <a:solidFill>
                <a:schemeClr val="dk1"/>
              </a:solidFill>
              <a:latin typeface="Times New Roman"/>
              <a:ea typeface="Times New Roman"/>
              <a:cs typeface="Times New Roman"/>
              <a:sym typeface="Times New Roman"/>
            </a:endParaRPr>
          </a:p>
        </p:txBody>
      </p:sp>
      <p:sp>
        <p:nvSpPr>
          <p:cNvPr id="96" name="Google Shape;96;p1"/>
          <p:cNvSpPr txBox="1"/>
          <p:nvPr/>
        </p:nvSpPr>
        <p:spPr>
          <a:xfrm>
            <a:off x="2518232" y="5550657"/>
            <a:ext cx="139493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500" u="none" strike="noStrike">
                <a:solidFill>
                  <a:schemeClr val="dk1"/>
                </a:solidFill>
                <a:latin typeface="Times New Roman"/>
                <a:ea typeface="Times New Roman"/>
                <a:cs typeface="Times New Roman"/>
                <a:sym typeface="Times New Roman"/>
              </a:rPr>
              <a:t>Saiketan Gande</a:t>
            </a:r>
            <a:endParaRPr sz="1500">
              <a:solidFill>
                <a:schemeClr val="dk1"/>
              </a:solidFill>
              <a:latin typeface="Times New Roman"/>
              <a:ea typeface="Times New Roman"/>
              <a:cs typeface="Times New Roman"/>
              <a:sym typeface="Times New Roman"/>
            </a:endParaRPr>
          </a:p>
        </p:txBody>
      </p:sp>
      <p:pic>
        <p:nvPicPr>
          <p:cNvPr descr="Logo&#10;&#10;Description automatically generated" id="97" name="Google Shape;97;p1"/>
          <p:cNvPicPr preferRelativeResize="0"/>
          <p:nvPr/>
        </p:nvPicPr>
        <p:blipFill rotWithShape="1">
          <a:blip r:embed="rId5">
            <a:alphaModFix/>
          </a:blip>
          <a:srcRect b="0" l="0" r="0" t="0"/>
          <a:stretch/>
        </p:blipFill>
        <p:spPr>
          <a:xfrm>
            <a:off x="1893089" y="2202180"/>
            <a:ext cx="1807535" cy="1351872"/>
          </a:xfrm>
          <a:prstGeom prst="rect">
            <a:avLst/>
          </a:prstGeom>
          <a:noFill/>
          <a:ln>
            <a:noFill/>
          </a:ln>
        </p:spPr>
      </p:pic>
      <p:sp>
        <p:nvSpPr>
          <p:cNvPr id="98" name="Google Shape;98;p1"/>
          <p:cNvSpPr txBox="1"/>
          <p:nvPr/>
        </p:nvSpPr>
        <p:spPr>
          <a:xfrm>
            <a:off x="3696151" y="9242048"/>
            <a:ext cx="18075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u="sng">
                <a:solidFill>
                  <a:schemeClr val="dk1"/>
                </a:solidFill>
                <a:latin typeface="Calibri"/>
                <a:ea typeface="Calibri"/>
                <a:cs typeface="Calibri"/>
                <a:sym typeface="Calibri"/>
                <a:hlinkClick r:id="rId6">
                  <a:extLst>
                    <a:ext uri="{A12FA001-AC4F-418D-AE19-62706E023703}">
                      <ahyp:hlinkClr val="tx"/>
                    </a:ext>
                  </a:extLst>
                </a:hlinkClick>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7">
                  <a:extLst>
                    <a:ext uri="{A12FA001-AC4F-418D-AE19-62706E023703}">
                      <ahyp:hlinkClr val="tx"/>
                    </a:ext>
                  </a:extLst>
                </a:hlinkClick>
              </a:rPr>
              <a:t>CC BY-NC-ND</a:t>
            </a:r>
            <a:endParaRPr sz="9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Pre-Processing</a:t>
            </a:r>
            <a:endParaRPr/>
          </a:p>
        </p:txBody>
      </p:sp>
      <p:sp>
        <p:nvSpPr>
          <p:cNvPr id="191" name="Google Shape;191;p9"/>
          <p:cNvSpPr txBox="1"/>
          <p:nvPr/>
        </p:nvSpPr>
        <p:spPr>
          <a:xfrm>
            <a:off x="457200" y="1744971"/>
            <a:ext cx="58304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2. Statistical Summary Using Describe (Sanity Check) </a:t>
            </a:r>
            <a:endParaRPr/>
          </a:p>
        </p:txBody>
      </p:sp>
      <p:pic>
        <p:nvPicPr>
          <p:cNvPr id="192" name="Google Shape;192;p9"/>
          <p:cNvPicPr preferRelativeResize="0"/>
          <p:nvPr/>
        </p:nvPicPr>
        <p:blipFill rotWithShape="1">
          <a:blip r:embed="rId3">
            <a:alphaModFix/>
          </a:blip>
          <a:srcRect b="0" l="0" r="0" t="0"/>
          <a:stretch/>
        </p:blipFill>
        <p:spPr>
          <a:xfrm>
            <a:off x="793630" y="3256634"/>
            <a:ext cx="2524270" cy="1348470"/>
          </a:xfrm>
          <a:prstGeom prst="rect">
            <a:avLst/>
          </a:prstGeom>
          <a:noFill/>
          <a:ln>
            <a:noFill/>
          </a:ln>
        </p:spPr>
      </p:pic>
      <p:pic>
        <p:nvPicPr>
          <p:cNvPr id="193" name="Google Shape;193;p9"/>
          <p:cNvPicPr preferRelativeResize="0"/>
          <p:nvPr/>
        </p:nvPicPr>
        <p:blipFill rotWithShape="1">
          <a:blip r:embed="rId4">
            <a:alphaModFix/>
          </a:blip>
          <a:srcRect b="0" l="0" r="0" t="0"/>
          <a:stretch/>
        </p:blipFill>
        <p:spPr>
          <a:xfrm>
            <a:off x="5770459" y="2069518"/>
            <a:ext cx="2785358" cy="1214890"/>
          </a:xfrm>
          <a:prstGeom prst="rect">
            <a:avLst/>
          </a:prstGeom>
          <a:noFill/>
          <a:ln>
            <a:noFill/>
          </a:ln>
        </p:spPr>
      </p:pic>
      <p:pic>
        <p:nvPicPr>
          <p:cNvPr id="194" name="Google Shape;194;p9"/>
          <p:cNvPicPr preferRelativeResize="0"/>
          <p:nvPr/>
        </p:nvPicPr>
        <p:blipFill rotWithShape="1">
          <a:blip r:embed="rId5">
            <a:alphaModFix/>
          </a:blip>
          <a:srcRect b="0" l="0" r="0" t="0"/>
          <a:stretch/>
        </p:blipFill>
        <p:spPr>
          <a:xfrm>
            <a:off x="793631" y="2083619"/>
            <a:ext cx="4912981" cy="1200788"/>
          </a:xfrm>
          <a:prstGeom prst="rect">
            <a:avLst/>
          </a:prstGeom>
          <a:noFill/>
          <a:ln>
            <a:noFill/>
          </a:ln>
        </p:spPr>
      </p:pic>
      <p:pic>
        <p:nvPicPr>
          <p:cNvPr id="195" name="Google Shape;195;p9"/>
          <p:cNvPicPr preferRelativeResize="0"/>
          <p:nvPr/>
        </p:nvPicPr>
        <p:blipFill rotWithShape="1">
          <a:blip r:embed="rId6">
            <a:alphaModFix/>
          </a:blip>
          <a:srcRect b="0" l="0" r="0" t="0"/>
          <a:stretch/>
        </p:blipFill>
        <p:spPr>
          <a:xfrm>
            <a:off x="783417" y="4612583"/>
            <a:ext cx="7772400" cy="1203756"/>
          </a:xfrm>
          <a:prstGeom prst="rect">
            <a:avLst/>
          </a:prstGeom>
          <a:noFill/>
          <a:ln>
            <a:noFill/>
          </a:ln>
        </p:spPr>
      </p:pic>
      <p:pic>
        <p:nvPicPr>
          <p:cNvPr id="196" name="Google Shape;196;p9"/>
          <p:cNvPicPr preferRelativeResize="0"/>
          <p:nvPr/>
        </p:nvPicPr>
        <p:blipFill rotWithShape="1">
          <a:blip r:embed="rId7">
            <a:alphaModFix/>
          </a:blip>
          <a:srcRect b="0" l="0" r="0" t="0"/>
          <a:stretch/>
        </p:blipFill>
        <p:spPr>
          <a:xfrm>
            <a:off x="3317900" y="3291887"/>
            <a:ext cx="5237917" cy="1277925"/>
          </a:xfrm>
          <a:prstGeom prst="rect">
            <a:avLst/>
          </a:prstGeom>
          <a:noFill/>
          <a:ln>
            <a:noFill/>
          </a:ln>
        </p:spPr>
      </p:pic>
      <p:pic>
        <p:nvPicPr>
          <p:cNvPr descr="Checkmark with solid fill" id="197" name="Google Shape;197;p9"/>
          <p:cNvPicPr preferRelativeResize="0"/>
          <p:nvPr/>
        </p:nvPicPr>
        <p:blipFill rotWithShape="1">
          <a:blip r:embed="rId8">
            <a:alphaModFix/>
          </a:blip>
          <a:srcRect b="0" l="0" r="0" t="0"/>
          <a:stretch/>
        </p:blipFill>
        <p:spPr>
          <a:xfrm>
            <a:off x="3155762" y="2057399"/>
            <a:ext cx="2955851" cy="2955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0"/>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EDA and Databricks</a:t>
            </a:r>
            <a:r>
              <a:rPr lang="en-US" sz="3200">
                <a:latin typeface="Times New Roman"/>
                <a:ea typeface="Times New Roman"/>
                <a:cs typeface="Times New Roman"/>
                <a:sym typeface="Times New Roman"/>
              </a:rPr>
              <a:t> Visualization</a:t>
            </a:r>
            <a:endParaRPr sz="3000">
              <a:latin typeface="Times New Roman"/>
              <a:ea typeface="Times New Roman"/>
              <a:cs typeface="Times New Roman"/>
              <a:sym typeface="Times New Roman"/>
            </a:endParaRPr>
          </a:p>
        </p:txBody>
      </p:sp>
      <p:sp>
        <p:nvSpPr>
          <p:cNvPr id="203" name="Google Shape;203;p10"/>
          <p:cNvSpPr txBox="1"/>
          <p:nvPr/>
        </p:nvSpPr>
        <p:spPr>
          <a:xfrm>
            <a:off x="2890834" y="1860697"/>
            <a:ext cx="336233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Orders by the Day of the Week</a:t>
            </a:r>
            <a:endParaRPr/>
          </a:p>
        </p:txBody>
      </p:sp>
      <p:pic>
        <p:nvPicPr>
          <p:cNvPr id="204" name="Google Shape;204;p10"/>
          <p:cNvPicPr preferRelativeResize="0"/>
          <p:nvPr/>
        </p:nvPicPr>
        <p:blipFill rotWithShape="1">
          <a:blip r:embed="rId3">
            <a:alphaModFix/>
          </a:blip>
          <a:srcRect b="0" l="0" r="0" t="0"/>
          <a:stretch/>
        </p:blipFill>
        <p:spPr>
          <a:xfrm>
            <a:off x="628256" y="2376533"/>
            <a:ext cx="7887487" cy="2534399"/>
          </a:xfrm>
          <a:prstGeom prst="rect">
            <a:avLst/>
          </a:prstGeom>
          <a:noFill/>
          <a:ln>
            <a:noFill/>
          </a:ln>
        </p:spPr>
      </p:pic>
      <p:sp>
        <p:nvSpPr>
          <p:cNvPr id="205" name="Google Shape;205;p10"/>
          <p:cNvSpPr txBox="1"/>
          <p:nvPr/>
        </p:nvSpPr>
        <p:spPr>
          <a:xfrm>
            <a:off x="637953" y="5209953"/>
            <a:ext cx="8048847" cy="1015663"/>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 Most of the Instacart orders are placed on Sundays and Mondays. This indicated that people mostly prefer stocking up for the work week or start ordering groceries after the weekend fun!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EDA and Databricks</a:t>
            </a:r>
            <a:r>
              <a:rPr lang="en-US" sz="3200">
                <a:latin typeface="Times New Roman"/>
                <a:ea typeface="Times New Roman"/>
                <a:cs typeface="Times New Roman"/>
                <a:sym typeface="Times New Roman"/>
              </a:rPr>
              <a:t> Visualization</a:t>
            </a:r>
            <a:endParaRPr sz="3000">
              <a:latin typeface="Times New Roman"/>
              <a:ea typeface="Times New Roman"/>
              <a:cs typeface="Times New Roman"/>
              <a:sym typeface="Times New Roman"/>
            </a:endParaRPr>
          </a:p>
        </p:txBody>
      </p:sp>
      <p:sp>
        <p:nvSpPr>
          <p:cNvPr id="211" name="Google Shape;211;p11"/>
          <p:cNvSpPr txBox="1"/>
          <p:nvPr/>
        </p:nvSpPr>
        <p:spPr>
          <a:xfrm>
            <a:off x="2860641" y="1860697"/>
            <a:ext cx="342273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Orders across Hours of the Day</a:t>
            </a:r>
            <a:endParaRPr/>
          </a:p>
        </p:txBody>
      </p:sp>
      <p:pic>
        <p:nvPicPr>
          <p:cNvPr id="212" name="Google Shape;212;p11"/>
          <p:cNvPicPr preferRelativeResize="0"/>
          <p:nvPr/>
        </p:nvPicPr>
        <p:blipFill rotWithShape="1">
          <a:blip r:embed="rId3">
            <a:alphaModFix/>
          </a:blip>
          <a:srcRect b="0" l="0" r="0" t="0"/>
          <a:stretch/>
        </p:blipFill>
        <p:spPr>
          <a:xfrm>
            <a:off x="874528" y="2661366"/>
            <a:ext cx="7394944" cy="2148027"/>
          </a:xfrm>
          <a:prstGeom prst="rect">
            <a:avLst/>
          </a:prstGeom>
          <a:noFill/>
          <a:ln>
            <a:noFill/>
          </a:ln>
        </p:spPr>
      </p:pic>
      <p:sp>
        <p:nvSpPr>
          <p:cNvPr id="213" name="Google Shape;213;p11"/>
          <p:cNvSpPr txBox="1"/>
          <p:nvPr/>
        </p:nvSpPr>
        <p:spPr>
          <a:xfrm>
            <a:off x="637953" y="5209953"/>
            <a:ext cx="8048847" cy="1015663"/>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:Surprisingly, majority of the orders are made between 10 AM to 4 PM. This indicated an involvement in grocery shopping balanced with work life.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EDA and Databricks</a:t>
            </a:r>
            <a:r>
              <a:rPr lang="en-US" sz="3200">
                <a:latin typeface="Times New Roman"/>
                <a:ea typeface="Times New Roman"/>
                <a:cs typeface="Times New Roman"/>
                <a:sym typeface="Times New Roman"/>
              </a:rPr>
              <a:t> Visualization</a:t>
            </a:r>
            <a:endParaRPr sz="3000">
              <a:latin typeface="Times New Roman"/>
              <a:ea typeface="Times New Roman"/>
              <a:cs typeface="Times New Roman"/>
              <a:sym typeface="Times New Roman"/>
            </a:endParaRPr>
          </a:p>
        </p:txBody>
      </p:sp>
      <p:sp>
        <p:nvSpPr>
          <p:cNvPr id="219" name="Google Shape;219;p12"/>
          <p:cNvSpPr txBox="1"/>
          <p:nvPr/>
        </p:nvSpPr>
        <p:spPr>
          <a:xfrm>
            <a:off x="2812557" y="1860697"/>
            <a:ext cx="35189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Departments with most products</a:t>
            </a:r>
            <a:endParaRPr/>
          </a:p>
        </p:txBody>
      </p:sp>
      <p:pic>
        <p:nvPicPr>
          <p:cNvPr id="220" name="Google Shape;220;p12"/>
          <p:cNvPicPr preferRelativeResize="0"/>
          <p:nvPr/>
        </p:nvPicPr>
        <p:blipFill rotWithShape="1">
          <a:blip r:embed="rId3">
            <a:alphaModFix/>
          </a:blip>
          <a:srcRect b="0" l="0" r="0" t="0"/>
          <a:stretch/>
        </p:blipFill>
        <p:spPr>
          <a:xfrm>
            <a:off x="914400" y="2808983"/>
            <a:ext cx="7772400" cy="2304047"/>
          </a:xfrm>
          <a:prstGeom prst="rect">
            <a:avLst/>
          </a:prstGeom>
          <a:noFill/>
          <a:ln>
            <a:noFill/>
          </a:ln>
        </p:spPr>
      </p:pic>
      <p:sp>
        <p:nvSpPr>
          <p:cNvPr id="221" name="Google Shape;221;p12"/>
          <p:cNvSpPr txBox="1"/>
          <p:nvPr/>
        </p:nvSpPr>
        <p:spPr>
          <a:xfrm>
            <a:off x="637953" y="5209953"/>
            <a:ext cx="8048847" cy="707886"/>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 Personal Care and Snacks are the departments that have the highest number of products in them.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EDA and Databricks</a:t>
            </a:r>
            <a:r>
              <a:rPr lang="en-US" sz="3200">
                <a:latin typeface="Times New Roman"/>
                <a:ea typeface="Times New Roman"/>
                <a:cs typeface="Times New Roman"/>
                <a:sym typeface="Times New Roman"/>
              </a:rPr>
              <a:t> Visualization</a:t>
            </a:r>
            <a:endParaRPr sz="3000">
              <a:latin typeface="Times New Roman"/>
              <a:ea typeface="Times New Roman"/>
              <a:cs typeface="Times New Roman"/>
              <a:sym typeface="Times New Roman"/>
            </a:endParaRPr>
          </a:p>
        </p:txBody>
      </p:sp>
      <p:sp>
        <p:nvSpPr>
          <p:cNvPr id="227" name="Google Shape;227;p13"/>
          <p:cNvSpPr txBox="1"/>
          <p:nvPr/>
        </p:nvSpPr>
        <p:spPr>
          <a:xfrm>
            <a:off x="3306285" y="1860697"/>
            <a:ext cx="253146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Most Popular Products</a:t>
            </a:r>
            <a:endParaRPr/>
          </a:p>
        </p:txBody>
      </p:sp>
      <p:pic>
        <p:nvPicPr>
          <p:cNvPr id="228" name="Google Shape;228;p13"/>
          <p:cNvPicPr preferRelativeResize="0"/>
          <p:nvPr/>
        </p:nvPicPr>
        <p:blipFill rotWithShape="1">
          <a:blip r:embed="rId3">
            <a:alphaModFix/>
          </a:blip>
          <a:srcRect b="0" l="0" r="0" t="0"/>
          <a:stretch/>
        </p:blipFill>
        <p:spPr>
          <a:xfrm>
            <a:off x="685800" y="2638483"/>
            <a:ext cx="7772400" cy="2304047"/>
          </a:xfrm>
          <a:prstGeom prst="rect">
            <a:avLst/>
          </a:prstGeom>
          <a:noFill/>
          <a:ln>
            <a:noFill/>
          </a:ln>
        </p:spPr>
      </p:pic>
      <p:sp>
        <p:nvSpPr>
          <p:cNvPr id="229" name="Google Shape;229;p13"/>
          <p:cNvSpPr txBox="1"/>
          <p:nvPr/>
        </p:nvSpPr>
        <p:spPr>
          <a:xfrm>
            <a:off x="637953" y="5209953"/>
            <a:ext cx="8048847" cy="707886"/>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:Bananas and Strawberries are the most popular products, followed by greens and veggies! Healthy way the right way!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Association Rule Mining</a:t>
            </a:r>
            <a:endParaRPr/>
          </a:p>
        </p:txBody>
      </p:sp>
      <p:pic>
        <p:nvPicPr>
          <p:cNvPr descr="Venn diagram with solid fill" id="235" name="Google Shape;235;p14"/>
          <p:cNvPicPr preferRelativeResize="0"/>
          <p:nvPr/>
        </p:nvPicPr>
        <p:blipFill rotWithShape="1">
          <a:blip r:embed="rId3">
            <a:alphaModFix/>
          </a:blip>
          <a:srcRect b="0" l="0" r="0" t="0"/>
          <a:stretch/>
        </p:blipFill>
        <p:spPr>
          <a:xfrm>
            <a:off x="1116419" y="1675859"/>
            <a:ext cx="914400" cy="914400"/>
          </a:xfrm>
          <a:prstGeom prst="rect">
            <a:avLst/>
          </a:prstGeom>
          <a:noFill/>
          <a:ln>
            <a:noFill/>
          </a:ln>
        </p:spPr>
      </p:pic>
      <p:sp>
        <p:nvSpPr>
          <p:cNvPr id="236" name="Google Shape;236;p14"/>
          <p:cNvSpPr txBox="1"/>
          <p:nvPr/>
        </p:nvSpPr>
        <p:spPr>
          <a:xfrm>
            <a:off x="446568" y="2588004"/>
            <a:ext cx="2254102" cy="6485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It is a Knowledge Discovered in Data</a:t>
            </a:r>
            <a:endParaRPr/>
          </a:p>
        </p:txBody>
      </p:sp>
      <p:pic>
        <p:nvPicPr>
          <p:cNvPr descr="Raw Materials with solid fill" id="237" name="Google Shape;237;p14"/>
          <p:cNvPicPr preferRelativeResize="0"/>
          <p:nvPr/>
        </p:nvPicPr>
        <p:blipFill rotWithShape="1">
          <a:blip r:embed="rId4">
            <a:alphaModFix/>
          </a:blip>
          <a:srcRect b="0" l="0" r="0" t="0"/>
          <a:stretch/>
        </p:blipFill>
        <p:spPr>
          <a:xfrm>
            <a:off x="3987209" y="1675859"/>
            <a:ext cx="914400" cy="914400"/>
          </a:xfrm>
          <a:prstGeom prst="rect">
            <a:avLst/>
          </a:prstGeom>
          <a:noFill/>
          <a:ln>
            <a:noFill/>
          </a:ln>
        </p:spPr>
      </p:pic>
      <p:sp>
        <p:nvSpPr>
          <p:cNvPr id="238" name="Google Shape;238;p14"/>
          <p:cNvSpPr txBox="1"/>
          <p:nvPr/>
        </p:nvSpPr>
        <p:spPr>
          <a:xfrm>
            <a:off x="3317358" y="2590259"/>
            <a:ext cx="225410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Is a Data Mining Technique</a:t>
            </a:r>
            <a:endParaRPr/>
          </a:p>
        </p:txBody>
      </p:sp>
      <p:pic>
        <p:nvPicPr>
          <p:cNvPr descr="Flowchart with solid fill" id="239" name="Google Shape;239;p14"/>
          <p:cNvPicPr preferRelativeResize="0"/>
          <p:nvPr/>
        </p:nvPicPr>
        <p:blipFill rotWithShape="1">
          <a:blip r:embed="rId5">
            <a:alphaModFix/>
          </a:blip>
          <a:srcRect b="0" l="0" r="0" t="0"/>
          <a:stretch/>
        </p:blipFill>
        <p:spPr>
          <a:xfrm>
            <a:off x="6857999" y="1673604"/>
            <a:ext cx="914400" cy="914400"/>
          </a:xfrm>
          <a:prstGeom prst="rect">
            <a:avLst/>
          </a:prstGeom>
          <a:noFill/>
          <a:ln>
            <a:noFill/>
          </a:ln>
        </p:spPr>
      </p:pic>
      <p:sp>
        <p:nvSpPr>
          <p:cNvPr id="240" name="Google Shape;240;p14"/>
          <p:cNvSpPr txBox="1"/>
          <p:nvPr/>
        </p:nvSpPr>
        <p:spPr>
          <a:xfrm>
            <a:off x="6188148" y="2588004"/>
            <a:ext cx="225410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Mines Frequency Pattern using association rule Generation</a:t>
            </a:r>
            <a:endParaRPr/>
          </a:p>
        </p:txBody>
      </p:sp>
      <p:pic>
        <p:nvPicPr>
          <p:cNvPr descr="Two Hearts with solid fill" id="241" name="Google Shape;241;p14"/>
          <p:cNvPicPr preferRelativeResize="0"/>
          <p:nvPr/>
        </p:nvPicPr>
        <p:blipFill rotWithShape="1">
          <a:blip r:embed="rId6">
            <a:alphaModFix/>
          </a:blip>
          <a:srcRect b="0" l="0" r="0" t="0"/>
          <a:stretch/>
        </p:blipFill>
        <p:spPr>
          <a:xfrm>
            <a:off x="1116419" y="3896832"/>
            <a:ext cx="914400" cy="914400"/>
          </a:xfrm>
          <a:prstGeom prst="rect">
            <a:avLst/>
          </a:prstGeom>
          <a:noFill/>
          <a:ln>
            <a:noFill/>
          </a:ln>
        </p:spPr>
      </p:pic>
      <p:sp>
        <p:nvSpPr>
          <p:cNvPr id="242" name="Google Shape;242;p14"/>
          <p:cNvSpPr txBox="1"/>
          <p:nvPr/>
        </p:nvSpPr>
        <p:spPr>
          <a:xfrm>
            <a:off x="446568" y="4909446"/>
            <a:ext cx="225410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Association rule is an expression/relation between two disjoint itemsets</a:t>
            </a:r>
            <a:endParaRPr/>
          </a:p>
        </p:txBody>
      </p:sp>
      <p:pic>
        <p:nvPicPr>
          <p:cNvPr descr="Abacus with solid fill" id="243" name="Google Shape;243;p14"/>
          <p:cNvPicPr preferRelativeResize="0"/>
          <p:nvPr/>
        </p:nvPicPr>
        <p:blipFill rotWithShape="1">
          <a:blip r:embed="rId7">
            <a:alphaModFix/>
          </a:blip>
          <a:srcRect b="0" l="0" r="0" t="0"/>
          <a:stretch/>
        </p:blipFill>
        <p:spPr>
          <a:xfrm>
            <a:off x="3987209" y="3858473"/>
            <a:ext cx="914400" cy="914400"/>
          </a:xfrm>
          <a:prstGeom prst="rect">
            <a:avLst/>
          </a:prstGeom>
          <a:noFill/>
          <a:ln>
            <a:noFill/>
          </a:ln>
        </p:spPr>
      </p:pic>
      <p:sp>
        <p:nvSpPr>
          <p:cNvPr id="244" name="Google Shape;244;p14"/>
          <p:cNvSpPr txBox="1"/>
          <p:nvPr/>
        </p:nvSpPr>
        <p:spPr>
          <a:xfrm>
            <a:off x="3070700" y="4829813"/>
            <a:ext cx="2747400" cy="1477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It uses </a:t>
            </a:r>
            <a:r>
              <a:rPr lang="en-US" sz="1800">
                <a:solidFill>
                  <a:schemeClr val="dk1"/>
                </a:solidFill>
                <a:latin typeface="Calibri"/>
                <a:ea typeface="Calibri"/>
                <a:cs typeface="Calibri"/>
                <a:sym typeface="Calibri"/>
              </a:rPr>
              <a:t>Metrics to measure the interest of an association rule named as; Lift, Support and Confidence</a:t>
            </a:r>
            <a:endParaRPr/>
          </a:p>
        </p:txBody>
      </p:sp>
      <p:pic>
        <p:nvPicPr>
          <p:cNvPr descr="Mountains with solid fill" id="245" name="Google Shape;245;p14"/>
          <p:cNvPicPr preferRelativeResize="0"/>
          <p:nvPr/>
        </p:nvPicPr>
        <p:blipFill rotWithShape="1">
          <a:blip r:embed="rId8">
            <a:alphaModFix/>
          </a:blip>
          <a:srcRect b="0" l="0" r="0" t="0"/>
          <a:stretch/>
        </p:blipFill>
        <p:spPr>
          <a:xfrm>
            <a:off x="6857999" y="3853549"/>
            <a:ext cx="914400" cy="914400"/>
          </a:xfrm>
          <a:prstGeom prst="rect">
            <a:avLst/>
          </a:prstGeom>
          <a:noFill/>
          <a:ln>
            <a:noFill/>
          </a:ln>
        </p:spPr>
      </p:pic>
      <p:sp>
        <p:nvSpPr>
          <p:cNvPr id="246" name="Google Shape;246;p14"/>
          <p:cNvSpPr txBox="1"/>
          <p:nvPr/>
        </p:nvSpPr>
        <p:spPr>
          <a:xfrm>
            <a:off x="6276754" y="4811232"/>
            <a:ext cx="225410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Higher the metrics, higher the interest of the rule.</a:t>
            </a:r>
            <a:endParaRPr/>
          </a:p>
        </p:txBody>
      </p:sp>
      <p:sp>
        <p:nvSpPr>
          <p:cNvPr id="247" name="Google Shape;247;p14"/>
          <p:cNvSpPr txBox="1"/>
          <p:nvPr/>
        </p:nvSpPr>
        <p:spPr>
          <a:xfrm>
            <a:off x="371050" y="6364250"/>
            <a:ext cx="7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Reference: https://www.upgrad.com/blog/association-rule-mining-an-overview-and-its-applications/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5"/>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Association Rule Mining - Metrics</a:t>
            </a:r>
            <a:endParaRPr/>
          </a:p>
        </p:txBody>
      </p:sp>
      <p:sp>
        <p:nvSpPr>
          <p:cNvPr id="253" name="Google Shape;253;p15"/>
          <p:cNvSpPr txBox="1"/>
          <p:nvPr/>
        </p:nvSpPr>
        <p:spPr>
          <a:xfrm>
            <a:off x="420000" y="1532400"/>
            <a:ext cx="8304000" cy="53256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 Support - </a:t>
            </a:r>
            <a:r>
              <a:rPr b="0" i="0" lang="en-US" sz="2000">
                <a:solidFill>
                  <a:schemeClr val="dk1"/>
                </a:solidFill>
                <a:latin typeface="Times New Roman"/>
                <a:ea typeface="Times New Roman"/>
                <a:cs typeface="Times New Roman"/>
                <a:sym typeface="Times New Roman"/>
              </a:rPr>
              <a:t>This measurement reveals how frequently a given itemset appears      	in all transactions. It seems sense that support calculates the percentage of 	transactions that contain each given basket, A, as a subset. For example, if 	an item appears 3 out of 5 transactions, it has a support of 3/5=0.6.</a:t>
            </a:r>
            <a:endParaRPr/>
          </a:p>
          <a:p>
            <a:pPr indent="0" lvl="0" marL="0" marR="0" rtl="0" algn="just">
              <a:spcBef>
                <a:spcPts val="0"/>
              </a:spcBef>
              <a:spcAft>
                <a:spcPts val="0"/>
              </a:spcAft>
              <a:buNone/>
            </a:pPr>
            <a:r>
              <a:t/>
            </a:r>
            <a:endParaRPr b="0" i="0"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000">
                <a:solidFill>
                  <a:schemeClr val="dk1"/>
                </a:solidFill>
                <a:latin typeface="Times New Roman"/>
                <a:ea typeface="Times New Roman"/>
                <a:cs typeface="Times New Roman"/>
                <a:sym typeface="Times New Roman"/>
              </a:rPr>
              <a:t>2.  	Confidence - Given that the cart already possesses the antecedents, this 	measurement determines the likelihood of the consequence occurring on 	the cart. In simple sense, Confidence refers to the amount of times a given 	rule turns out to be true in practice.</a:t>
            </a:r>
            <a:endParaRPr/>
          </a:p>
          <a:p>
            <a:pPr indent="-215900" lvl="0" marL="342900" marR="0" rtl="0" algn="just">
              <a:spcBef>
                <a:spcPts val="0"/>
              </a:spcBef>
              <a:spcAft>
                <a:spcPts val="0"/>
              </a:spcAft>
              <a:buClr>
                <a:schemeClr val="dk1"/>
              </a:buClr>
              <a:buSzPts val="2000"/>
              <a:buFont typeface="Calibri"/>
              <a:buNone/>
            </a:pPr>
            <a:r>
              <a:t/>
            </a:r>
            <a:endParaRPr b="0" i="0"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3.   Lift - </a:t>
            </a:r>
            <a:r>
              <a:rPr b="0" i="0" lang="en-US" sz="2000">
                <a:solidFill>
                  <a:schemeClr val="dk1"/>
                </a:solidFill>
                <a:latin typeface="Times New Roman"/>
                <a:ea typeface="Times New Roman"/>
                <a:cs typeface="Times New Roman"/>
                <a:sym typeface="Times New Roman"/>
              </a:rPr>
              <a:t>The lift value of an association rule is the ratio of the confidence of 	the rule and the expected confidence of the rule. It is the measure of the 	performance of a targeting model (association rule) at predicting or 	classifying cases as having an enhanced response (with respect to the 	population as a whole), measured against a random choice targeting model.</a:t>
            </a:r>
            <a:endParaRPr b="0" i="0"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254" name="Google Shape;254;p15"/>
          <p:cNvSpPr txBox="1"/>
          <p:nvPr/>
        </p:nvSpPr>
        <p:spPr>
          <a:xfrm>
            <a:off x="457200" y="6457800"/>
            <a:ext cx="7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Reference: https://</a:t>
            </a:r>
            <a:r>
              <a:rPr lang="en-US">
                <a:latin typeface="Calibri"/>
                <a:ea typeface="Calibri"/>
                <a:cs typeface="Calibri"/>
                <a:sym typeface="Calibri"/>
              </a:rPr>
              <a:t>https://www.geeksforgeeks.org/association-rule/</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FP Growth Algorithm</a:t>
            </a:r>
            <a:endParaRPr/>
          </a:p>
        </p:txBody>
      </p:sp>
      <p:sp>
        <p:nvSpPr>
          <p:cNvPr id="260" name="Google Shape;260;p16"/>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0" i="0" lang="en-US" sz="2000">
                <a:latin typeface="Times New Roman"/>
                <a:ea typeface="Times New Roman"/>
                <a:cs typeface="Times New Roman"/>
                <a:sym typeface="Times New Roman"/>
              </a:rPr>
              <a:t>It all started with </a:t>
            </a:r>
            <a:r>
              <a:rPr b="1" i="0" lang="en-US" sz="2000">
                <a:latin typeface="Times New Roman"/>
                <a:ea typeface="Times New Roman"/>
                <a:cs typeface="Times New Roman"/>
                <a:sym typeface="Times New Roman"/>
              </a:rPr>
              <a:t>Apriori Algorithm</a:t>
            </a:r>
            <a:r>
              <a:rPr b="0" i="0" lang="en-US" sz="2000">
                <a:latin typeface="Times New Roman"/>
                <a:ea typeface="Times New Roman"/>
                <a:cs typeface="Times New Roman"/>
                <a:sym typeface="Times New Roman"/>
              </a:rPr>
              <a:t>, which is an algorithm for frequency pattern analysis in the logistic Regression method of machine learning that generates itemsets and discovers most recent itemset.</a:t>
            </a:r>
            <a:endParaRPr/>
          </a:p>
          <a:p>
            <a:pPr indent="-342900" lvl="0" marL="342900" rtl="0" algn="l">
              <a:spcBef>
                <a:spcPts val="400"/>
              </a:spcBef>
              <a:spcAft>
                <a:spcPts val="0"/>
              </a:spcAft>
              <a:buClr>
                <a:schemeClr val="dk1"/>
              </a:buClr>
              <a:buSzPts val="2000"/>
              <a:buChar char="•"/>
            </a:pPr>
            <a:r>
              <a:rPr b="1" i="0" lang="en-US" sz="2000">
                <a:latin typeface="Times New Roman"/>
                <a:ea typeface="Times New Roman"/>
                <a:cs typeface="Times New Roman"/>
                <a:sym typeface="Times New Roman"/>
              </a:rPr>
              <a:t>FP Growth Algorithm</a:t>
            </a:r>
            <a:r>
              <a:rPr b="0" i="0" lang="en-US" sz="2000">
                <a:latin typeface="Times New Roman"/>
                <a:ea typeface="Times New Roman"/>
                <a:cs typeface="Times New Roman"/>
                <a:sym typeface="Times New Roman"/>
              </a:rPr>
              <a:t> is an improvement for Apriori where a frequency pattern is generated without a candidate generation.</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Char char="•"/>
            </a:pPr>
            <a:r>
              <a:rPr b="0" i="0" lang="en-US" sz="2000">
                <a:latin typeface="Times New Roman"/>
                <a:ea typeface="Times New Roman"/>
                <a:cs typeface="Times New Roman"/>
                <a:sym typeface="Times New Roman"/>
              </a:rPr>
              <a:t>The algorithm represents the pattern in the form of a tree, also called as </a:t>
            </a:r>
            <a:r>
              <a:rPr b="1" i="0" lang="en-US" sz="2000">
                <a:latin typeface="Times New Roman"/>
                <a:ea typeface="Times New Roman"/>
                <a:cs typeface="Times New Roman"/>
                <a:sym typeface="Times New Roman"/>
              </a:rPr>
              <a:t>FP Tree or Frequency pattern tree</a:t>
            </a:r>
            <a:r>
              <a:rPr b="0" i="0" lang="en-US" sz="2000">
                <a:latin typeface="Times New Roman"/>
                <a:ea typeface="Times New Roman"/>
                <a:cs typeface="Times New Roman"/>
                <a:sym typeface="Times New Roman"/>
              </a:rPr>
              <a:t>.</a:t>
            </a:r>
            <a:endParaRPr/>
          </a:p>
          <a:p>
            <a:pPr indent="-342900" lvl="0" marL="342900" rtl="0" algn="l">
              <a:spcBef>
                <a:spcPts val="400"/>
              </a:spcBef>
              <a:spcAft>
                <a:spcPts val="0"/>
              </a:spcAft>
              <a:buClr>
                <a:schemeClr val="dk1"/>
              </a:buClr>
              <a:buSzPts val="2000"/>
              <a:buChar char="•"/>
            </a:pPr>
            <a:r>
              <a:rPr b="0" i="0" lang="en-US" sz="2000">
                <a:latin typeface="Times New Roman"/>
                <a:ea typeface="Times New Roman"/>
                <a:cs typeface="Times New Roman"/>
                <a:sym typeface="Times New Roman"/>
              </a:rPr>
              <a:t>This algorithm mines the recent frequency pattern with itemset at the top of the tree and each item of the itemset as the nodes. The association of the nodes with the lower nodes that is the itemsets with the other itemset are maintained while forming the tree.</a:t>
            </a:r>
            <a:endParaRPr sz="2000">
              <a:latin typeface="Times New Roman"/>
              <a:ea typeface="Times New Roman"/>
              <a:cs typeface="Times New Roman"/>
              <a:sym typeface="Times New Roman"/>
            </a:endParaRPr>
          </a:p>
        </p:txBody>
      </p:sp>
      <p:sp>
        <p:nvSpPr>
          <p:cNvPr id="261" name="Google Shape;261;p16"/>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https://www.softwaretestinghelp.com/fp-growth-algorithm-data-mining/</a:t>
            </a:r>
            <a:endParaRPr/>
          </a:p>
        </p:txBody>
      </p:sp>
      <p:sp>
        <p:nvSpPr>
          <p:cNvPr id="262" name="Google Shape;262;p16"/>
          <p:cNvSpPr txBox="1"/>
          <p:nvPr/>
        </p:nvSpPr>
        <p:spPr>
          <a:xfrm>
            <a:off x="447825" y="6359000"/>
            <a:ext cx="7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Reference: </a:t>
            </a:r>
            <a:r>
              <a:rPr lang="en-US">
                <a:latin typeface="Calibri"/>
                <a:ea typeface="Calibri"/>
                <a:cs typeface="Calibri"/>
                <a:sym typeface="Calibri"/>
              </a:rPr>
              <a:t>https://www.softwaretestinghelp.com/fp-growth-algorithm-data-mining/</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FP Growth Algorithm - Steps</a:t>
            </a:r>
            <a:endParaRPr/>
          </a:p>
        </p:txBody>
      </p:sp>
      <p:grpSp>
        <p:nvGrpSpPr>
          <p:cNvPr id="268" name="Google Shape;268;p17"/>
          <p:cNvGrpSpPr/>
          <p:nvPr/>
        </p:nvGrpSpPr>
        <p:grpSpPr>
          <a:xfrm>
            <a:off x="1526678" y="3425587"/>
            <a:ext cx="6090642" cy="702766"/>
            <a:chOff x="2678" y="1680616"/>
            <a:chExt cx="6090642" cy="702766"/>
          </a:xfrm>
        </p:grpSpPr>
        <p:sp>
          <p:nvSpPr>
            <p:cNvPr id="269" name="Google Shape;269;p17"/>
            <p:cNvSpPr/>
            <p:nvPr/>
          </p:nvSpPr>
          <p:spPr>
            <a:xfrm>
              <a:off x="2678" y="1680616"/>
              <a:ext cx="1171277" cy="702766"/>
            </a:xfrm>
            <a:prstGeom prst="roundRect">
              <a:avLst>
                <a:gd fmla="val 10000" name="adj"/>
              </a:avLst>
            </a:prstGeom>
            <a:solidFill>
              <a:srgbClr val="FDB414">
                <a:alpha val="59607"/>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txBox="1"/>
            <p:nvPr/>
          </p:nvSpPr>
          <p:spPr>
            <a:xfrm>
              <a:off x="23261" y="1701199"/>
              <a:ext cx="1130111" cy="6616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Step 1</a:t>
              </a:r>
              <a:endParaRPr/>
            </a:p>
          </p:txBody>
        </p:sp>
        <p:sp>
          <p:nvSpPr>
            <p:cNvPr id="271" name="Google Shape;271;p17"/>
            <p:cNvSpPr/>
            <p:nvPr/>
          </p:nvSpPr>
          <p:spPr>
            <a:xfrm>
              <a:off x="1291083" y="1886761"/>
              <a:ext cx="248310" cy="290476"/>
            </a:xfrm>
            <a:prstGeom prst="rightArrow">
              <a:avLst>
                <a:gd fmla="val 60000" name="adj1"/>
                <a:gd fmla="val 50000" name="adj2"/>
              </a:avLst>
            </a:prstGeom>
            <a:solidFill>
              <a:srgbClr val="FDB41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txBox="1"/>
            <p:nvPr/>
          </p:nvSpPr>
          <p:spPr>
            <a:xfrm>
              <a:off x="1291083" y="1944856"/>
              <a:ext cx="173817" cy="1742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73" name="Google Shape;273;p17"/>
            <p:cNvSpPr/>
            <p:nvPr/>
          </p:nvSpPr>
          <p:spPr>
            <a:xfrm>
              <a:off x="1642467" y="1680616"/>
              <a:ext cx="1171277" cy="702766"/>
            </a:xfrm>
            <a:prstGeom prst="roundRect">
              <a:avLst>
                <a:gd fmla="val 10000" name="adj"/>
              </a:avLst>
            </a:prstGeom>
            <a:solidFill>
              <a:srgbClr val="FDB414">
                <a:alpha val="59607"/>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txBox="1"/>
            <p:nvPr/>
          </p:nvSpPr>
          <p:spPr>
            <a:xfrm>
              <a:off x="1663050" y="1701199"/>
              <a:ext cx="1130111" cy="6616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Step 2</a:t>
              </a:r>
              <a:endParaRPr/>
            </a:p>
          </p:txBody>
        </p:sp>
        <p:sp>
          <p:nvSpPr>
            <p:cNvPr id="275" name="Google Shape;275;p17"/>
            <p:cNvSpPr/>
            <p:nvPr/>
          </p:nvSpPr>
          <p:spPr>
            <a:xfrm>
              <a:off x="2930872" y="1886761"/>
              <a:ext cx="248310" cy="290476"/>
            </a:xfrm>
            <a:prstGeom prst="rightArrow">
              <a:avLst>
                <a:gd fmla="val 60000" name="adj1"/>
                <a:gd fmla="val 50000" name="adj2"/>
              </a:avLst>
            </a:prstGeom>
            <a:solidFill>
              <a:srgbClr val="FDB41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txBox="1"/>
            <p:nvPr/>
          </p:nvSpPr>
          <p:spPr>
            <a:xfrm>
              <a:off x="2930872" y="1944856"/>
              <a:ext cx="173817" cy="1742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77" name="Google Shape;277;p17"/>
            <p:cNvSpPr/>
            <p:nvPr/>
          </p:nvSpPr>
          <p:spPr>
            <a:xfrm>
              <a:off x="3282255" y="1680616"/>
              <a:ext cx="1171277" cy="702766"/>
            </a:xfrm>
            <a:prstGeom prst="roundRect">
              <a:avLst>
                <a:gd fmla="val 10000" name="adj"/>
              </a:avLst>
            </a:prstGeom>
            <a:solidFill>
              <a:srgbClr val="FDB414">
                <a:alpha val="59607"/>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txBox="1"/>
            <p:nvPr/>
          </p:nvSpPr>
          <p:spPr>
            <a:xfrm>
              <a:off x="3302838" y="1701199"/>
              <a:ext cx="1130111" cy="6616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Step 3</a:t>
              </a:r>
              <a:endParaRPr/>
            </a:p>
          </p:txBody>
        </p:sp>
        <p:sp>
          <p:nvSpPr>
            <p:cNvPr id="279" name="Google Shape;279;p17"/>
            <p:cNvSpPr/>
            <p:nvPr/>
          </p:nvSpPr>
          <p:spPr>
            <a:xfrm>
              <a:off x="4570660" y="1886761"/>
              <a:ext cx="248310" cy="290476"/>
            </a:xfrm>
            <a:prstGeom prst="rightArrow">
              <a:avLst>
                <a:gd fmla="val 60000" name="adj1"/>
                <a:gd fmla="val 50000" name="adj2"/>
              </a:avLst>
            </a:prstGeom>
            <a:solidFill>
              <a:srgbClr val="FDB414">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txBox="1"/>
            <p:nvPr/>
          </p:nvSpPr>
          <p:spPr>
            <a:xfrm>
              <a:off x="4570660" y="1944856"/>
              <a:ext cx="173817" cy="1742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chemeClr val="lt1"/>
                </a:solidFill>
                <a:latin typeface="Calibri"/>
                <a:ea typeface="Calibri"/>
                <a:cs typeface="Calibri"/>
                <a:sym typeface="Calibri"/>
              </a:endParaRPr>
            </a:p>
          </p:txBody>
        </p:sp>
        <p:sp>
          <p:nvSpPr>
            <p:cNvPr id="281" name="Google Shape;281;p17"/>
            <p:cNvSpPr/>
            <p:nvPr/>
          </p:nvSpPr>
          <p:spPr>
            <a:xfrm>
              <a:off x="4922043" y="1680616"/>
              <a:ext cx="1171277" cy="702766"/>
            </a:xfrm>
            <a:prstGeom prst="roundRect">
              <a:avLst>
                <a:gd fmla="val 10000" name="adj"/>
              </a:avLst>
            </a:prstGeom>
            <a:solidFill>
              <a:srgbClr val="FDB414">
                <a:alpha val="59607"/>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txBox="1"/>
            <p:nvPr/>
          </p:nvSpPr>
          <p:spPr>
            <a:xfrm>
              <a:off x="4942626" y="1701199"/>
              <a:ext cx="1130111" cy="6616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Step 4</a:t>
              </a:r>
              <a:endParaRPr/>
            </a:p>
          </p:txBody>
        </p:sp>
      </p:grpSp>
      <p:sp>
        <p:nvSpPr>
          <p:cNvPr id="283" name="Google Shape;283;p17"/>
          <p:cNvSpPr txBox="1"/>
          <p:nvPr/>
        </p:nvSpPr>
        <p:spPr>
          <a:xfrm>
            <a:off x="1000038" y="1687642"/>
            <a:ext cx="222039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Times New Roman"/>
                <a:ea typeface="Times New Roman"/>
                <a:cs typeface="Times New Roman"/>
                <a:sym typeface="Times New Roman"/>
              </a:rPr>
              <a:t>Counting the occurrences of individual items</a:t>
            </a:r>
            <a:endParaRPr sz="2000">
              <a:solidFill>
                <a:schemeClr val="dk1"/>
              </a:solidFill>
              <a:latin typeface="Times New Roman"/>
              <a:ea typeface="Times New Roman"/>
              <a:cs typeface="Times New Roman"/>
              <a:sym typeface="Times New Roman"/>
            </a:endParaRPr>
          </a:p>
        </p:txBody>
      </p:sp>
      <p:sp>
        <p:nvSpPr>
          <p:cNvPr id="284" name="Google Shape;284;p17"/>
          <p:cNvSpPr txBox="1"/>
          <p:nvPr/>
        </p:nvSpPr>
        <p:spPr>
          <a:xfrm>
            <a:off x="3150780" y="4703135"/>
            <a:ext cx="287787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Times New Roman"/>
                <a:ea typeface="Times New Roman"/>
                <a:cs typeface="Times New Roman"/>
                <a:sym typeface="Times New Roman"/>
              </a:rPr>
              <a:t>Filter out non-frequent items using minimum support</a:t>
            </a:r>
            <a:endParaRPr sz="2000">
              <a:solidFill>
                <a:schemeClr val="dk1"/>
              </a:solidFill>
              <a:latin typeface="Times New Roman"/>
              <a:ea typeface="Times New Roman"/>
              <a:cs typeface="Times New Roman"/>
              <a:sym typeface="Times New Roman"/>
            </a:endParaRPr>
          </a:p>
        </p:txBody>
      </p:sp>
      <p:sp>
        <p:nvSpPr>
          <p:cNvPr id="285" name="Google Shape;285;p17"/>
          <p:cNvSpPr txBox="1"/>
          <p:nvPr/>
        </p:nvSpPr>
        <p:spPr>
          <a:xfrm>
            <a:off x="4431388" y="1687642"/>
            <a:ext cx="254357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Times New Roman"/>
                <a:ea typeface="Times New Roman"/>
                <a:cs typeface="Times New Roman"/>
                <a:sym typeface="Times New Roman"/>
              </a:rPr>
              <a:t>Order the itemsets based on individual occurrences</a:t>
            </a:r>
            <a:endParaRPr sz="2000">
              <a:solidFill>
                <a:schemeClr val="dk1"/>
              </a:solidFill>
              <a:latin typeface="Times New Roman"/>
              <a:ea typeface="Times New Roman"/>
              <a:cs typeface="Times New Roman"/>
              <a:sym typeface="Times New Roman"/>
            </a:endParaRPr>
          </a:p>
        </p:txBody>
      </p:sp>
      <p:sp>
        <p:nvSpPr>
          <p:cNvPr id="286" name="Google Shape;286;p17"/>
          <p:cNvSpPr txBox="1"/>
          <p:nvPr/>
        </p:nvSpPr>
        <p:spPr>
          <a:xfrm>
            <a:off x="6383654" y="4608642"/>
            <a:ext cx="254356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rgbClr val="292929"/>
                </a:solidFill>
                <a:latin typeface="Times New Roman"/>
                <a:ea typeface="Times New Roman"/>
                <a:cs typeface="Times New Roman"/>
                <a:sym typeface="Times New Roman"/>
              </a:rPr>
              <a:t>Create the tree and add the transactions one by one</a:t>
            </a:r>
            <a:endParaRPr sz="2000">
              <a:solidFill>
                <a:schemeClr val="dk1"/>
              </a:solidFill>
              <a:latin typeface="Times New Roman"/>
              <a:ea typeface="Times New Roman"/>
              <a:cs typeface="Times New Roman"/>
              <a:sym typeface="Times New Roman"/>
            </a:endParaRPr>
          </a:p>
        </p:txBody>
      </p:sp>
      <p:pic>
        <p:nvPicPr>
          <p:cNvPr descr="Arrow: Clockwise curve with solid fill" id="287" name="Google Shape;287;p17"/>
          <p:cNvPicPr preferRelativeResize="0"/>
          <p:nvPr/>
        </p:nvPicPr>
        <p:blipFill rotWithShape="1">
          <a:blip r:embed="rId3">
            <a:alphaModFix/>
          </a:blip>
          <a:srcRect b="0" l="0" r="0" t="0"/>
          <a:stretch/>
        </p:blipFill>
        <p:spPr>
          <a:xfrm>
            <a:off x="4836657" y="2878354"/>
            <a:ext cx="583559" cy="583559"/>
          </a:xfrm>
          <a:prstGeom prst="rect">
            <a:avLst/>
          </a:prstGeom>
          <a:noFill/>
          <a:ln>
            <a:noFill/>
          </a:ln>
        </p:spPr>
      </p:pic>
      <p:pic>
        <p:nvPicPr>
          <p:cNvPr descr="Arrow: Counter-clockwise curve with solid fill" id="288" name="Google Shape;288;p17"/>
          <p:cNvPicPr preferRelativeResize="0"/>
          <p:nvPr/>
        </p:nvPicPr>
        <p:blipFill rotWithShape="1">
          <a:blip r:embed="rId4">
            <a:alphaModFix/>
          </a:blip>
          <a:srcRect b="0" l="0" r="0" t="0"/>
          <a:stretch/>
        </p:blipFill>
        <p:spPr>
          <a:xfrm>
            <a:off x="1861852" y="2901632"/>
            <a:ext cx="583559" cy="583559"/>
          </a:xfrm>
          <a:prstGeom prst="rect">
            <a:avLst/>
          </a:prstGeom>
          <a:noFill/>
          <a:ln>
            <a:noFill/>
          </a:ln>
        </p:spPr>
      </p:pic>
      <p:pic>
        <p:nvPicPr>
          <p:cNvPr descr="Arrow: Clockwise curve with solid fill" id="289" name="Google Shape;289;p17"/>
          <p:cNvPicPr preferRelativeResize="0"/>
          <p:nvPr/>
        </p:nvPicPr>
        <p:blipFill rotWithShape="1">
          <a:blip r:embed="rId3">
            <a:alphaModFix/>
          </a:blip>
          <a:srcRect b="0" l="0" r="0" t="0"/>
          <a:stretch/>
        </p:blipFill>
        <p:spPr>
          <a:xfrm rot="10800000">
            <a:off x="3556050" y="4119576"/>
            <a:ext cx="583559" cy="583559"/>
          </a:xfrm>
          <a:prstGeom prst="rect">
            <a:avLst/>
          </a:prstGeom>
          <a:noFill/>
          <a:ln>
            <a:noFill/>
          </a:ln>
        </p:spPr>
      </p:pic>
      <p:pic>
        <p:nvPicPr>
          <p:cNvPr descr="Arrow: Clockwise curve with solid fill" id="290" name="Google Shape;290;p17"/>
          <p:cNvPicPr preferRelativeResize="0"/>
          <p:nvPr/>
        </p:nvPicPr>
        <p:blipFill rotWithShape="1">
          <a:blip r:embed="rId3">
            <a:alphaModFix/>
          </a:blip>
          <a:srcRect b="0" l="0" r="0" t="0"/>
          <a:stretch/>
        </p:blipFill>
        <p:spPr>
          <a:xfrm rot="10800000">
            <a:off x="7278061" y="4119575"/>
            <a:ext cx="583559" cy="583559"/>
          </a:xfrm>
          <a:prstGeom prst="rect">
            <a:avLst/>
          </a:prstGeom>
          <a:noFill/>
          <a:ln>
            <a:noFill/>
          </a:ln>
        </p:spPr>
      </p:pic>
      <p:sp>
        <p:nvSpPr>
          <p:cNvPr id="291" name="Google Shape;291;p17"/>
          <p:cNvSpPr txBox="1"/>
          <p:nvPr/>
        </p:nvSpPr>
        <p:spPr>
          <a:xfrm>
            <a:off x="447825" y="6359000"/>
            <a:ext cx="7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Reference: https://www.softwaretestinghelp.com/fp-growth-algorithm-data-mining/</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Preparation for Association Rule Mining</a:t>
            </a:r>
            <a:endParaRPr/>
          </a:p>
        </p:txBody>
      </p:sp>
      <p:sp>
        <p:nvSpPr>
          <p:cNvPr id="297" name="Google Shape;297;p18"/>
          <p:cNvSpPr txBox="1"/>
          <p:nvPr>
            <p:ph idx="1" type="body"/>
          </p:nvPr>
        </p:nvSpPr>
        <p:spPr>
          <a:xfrm>
            <a:off x="457199" y="1499788"/>
            <a:ext cx="8229600" cy="4196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latin typeface="Times New Roman"/>
                <a:ea typeface="Times New Roman"/>
                <a:cs typeface="Times New Roman"/>
                <a:sym typeface="Times New Roman"/>
              </a:rPr>
              <a:t>Making the cart dataset</a:t>
            </a:r>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Char char="•"/>
            </a:pPr>
            <a:r>
              <a:rPr lang="en-US" sz="2000">
                <a:latin typeface="Times New Roman"/>
                <a:ea typeface="Times New Roman"/>
                <a:cs typeface="Times New Roman"/>
                <a:sym typeface="Times New Roman"/>
              </a:rPr>
              <a:t>The cart</a:t>
            </a:r>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id="298" name="Google Shape;298;p18"/>
          <p:cNvPicPr preferRelativeResize="0"/>
          <p:nvPr/>
        </p:nvPicPr>
        <p:blipFill rotWithShape="1">
          <a:blip r:embed="rId3">
            <a:alphaModFix/>
          </a:blip>
          <a:srcRect b="0" l="0" r="13301" t="0"/>
          <a:stretch/>
        </p:blipFill>
        <p:spPr>
          <a:xfrm>
            <a:off x="685799" y="1961627"/>
            <a:ext cx="7772400" cy="981802"/>
          </a:xfrm>
          <a:prstGeom prst="rect">
            <a:avLst/>
          </a:prstGeom>
          <a:noFill/>
          <a:ln>
            <a:noFill/>
          </a:ln>
        </p:spPr>
      </p:pic>
      <p:pic>
        <p:nvPicPr>
          <p:cNvPr id="299" name="Google Shape;299;p18"/>
          <p:cNvPicPr preferRelativeResize="0"/>
          <p:nvPr/>
        </p:nvPicPr>
        <p:blipFill rotWithShape="1">
          <a:blip r:embed="rId4">
            <a:alphaModFix/>
          </a:blip>
          <a:srcRect b="0" l="0" r="0" t="0"/>
          <a:stretch/>
        </p:blipFill>
        <p:spPr>
          <a:xfrm>
            <a:off x="685799" y="3423682"/>
            <a:ext cx="7772400" cy="2432649"/>
          </a:xfrm>
          <a:prstGeom prst="rect">
            <a:avLst/>
          </a:prstGeom>
          <a:noFill/>
          <a:ln>
            <a:noFill/>
          </a:ln>
        </p:spPr>
      </p:pic>
      <p:sp>
        <p:nvSpPr>
          <p:cNvPr id="300" name="Google Shape;300;p18"/>
          <p:cNvSpPr txBox="1"/>
          <p:nvPr/>
        </p:nvSpPr>
        <p:spPr>
          <a:xfrm>
            <a:off x="547575" y="6120094"/>
            <a:ext cx="8048847" cy="400110"/>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 The cart table has ~1.3M of rows(carts).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g1ac0ac1e480_1_0"/>
          <p:cNvPicPr preferRelativeResize="0"/>
          <p:nvPr/>
        </p:nvPicPr>
        <p:blipFill>
          <a:blip r:embed="rId3">
            <a:alphaModFix/>
          </a:blip>
          <a:stretch>
            <a:fillRect/>
          </a:stretch>
        </p:blipFill>
        <p:spPr>
          <a:xfrm>
            <a:off x="1424550" y="1170100"/>
            <a:ext cx="5663425" cy="491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9"/>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Feeding into the FP Growth Algorithm</a:t>
            </a:r>
            <a:endParaRPr sz="3000">
              <a:latin typeface="Times New Roman"/>
              <a:ea typeface="Times New Roman"/>
              <a:cs typeface="Times New Roman"/>
              <a:sym typeface="Times New Roman"/>
            </a:endParaRPr>
          </a:p>
        </p:txBody>
      </p:sp>
      <p:sp>
        <p:nvSpPr>
          <p:cNvPr id="306" name="Google Shape;306;p19"/>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latin typeface="Times New Roman"/>
                <a:ea typeface="Times New Roman"/>
                <a:cs typeface="Times New Roman"/>
                <a:sym typeface="Times New Roman"/>
              </a:rPr>
              <a:t>Removal of Non-Frequent itemsets using support.</a:t>
            </a:r>
            <a:endParaRPr sz="2200">
              <a:latin typeface="Times New Roman"/>
              <a:ea typeface="Times New Roman"/>
              <a:cs typeface="Times New Roman"/>
              <a:sym typeface="Times New Roman"/>
            </a:endParaRPr>
          </a:p>
          <a:p>
            <a:pPr indent="-342900" lvl="0" marL="342900" rtl="0" algn="l">
              <a:spcBef>
                <a:spcPts val="0"/>
              </a:spcBef>
              <a:spcAft>
                <a:spcPts val="0"/>
              </a:spcAft>
              <a:buClr>
                <a:schemeClr val="dk1"/>
              </a:buClr>
              <a:buSzPts val="2200"/>
              <a:buChar char="•"/>
            </a:pPr>
            <a:r>
              <a:rPr lang="en-US" sz="2200">
                <a:latin typeface="Times New Roman"/>
                <a:ea typeface="Times New Roman"/>
                <a:cs typeface="Times New Roman"/>
                <a:sym typeface="Times New Roman"/>
              </a:rPr>
              <a:t>The support assumption for out project is 0.001, which also means that </a:t>
            </a:r>
            <a:r>
              <a:rPr b="0" i="0" lang="en-US" sz="2200">
                <a:latin typeface="Times New Roman"/>
                <a:ea typeface="Times New Roman"/>
                <a:cs typeface="Times New Roman"/>
                <a:sym typeface="Times New Roman"/>
              </a:rPr>
              <a:t>Which also means that one in every 1000 basket has this cart!</a:t>
            </a:r>
            <a:endParaRPr/>
          </a:p>
          <a:p>
            <a:pPr indent="-342900" lvl="0" marL="342900" rtl="0" algn="l">
              <a:spcBef>
                <a:spcPts val="440"/>
              </a:spcBef>
              <a:spcAft>
                <a:spcPts val="0"/>
              </a:spcAft>
              <a:buClr>
                <a:schemeClr val="dk1"/>
              </a:buClr>
              <a:buSzPts val="2200"/>
              <a:buChar char="•"/>
            </a:pPr>
            <a:r>
              <a:rPr lang="en-US" sz="2200">
                <a:latin typeface="Times New Roman"/>
                <a:ea typeface="Times New Roman"/>
                <a:cs typeface="Times New Roman"/>
                <a:sym typeface="Times New Roman"/>
              </a:rPr>
              <a:t>Support = Total Number of similar carts/Number of total links.</a:t>
            </a:r>
            <a:endParaRPr b="0" i="0" sz="2200">
              <a:latin typeface="Times New Roman"/>
              <a:ea typeface="Times New Roman"/>
              <a:cs typeface="Times New Roman"/>
              <a:sym typeface="Times New Roman"/>
            </a:endParaRPr>
          </a:p>
          <a:p>
            <a:pPr indent="-342900" lvl="0" marL="342900" rtl="0" algn="l">
              <a:spcBef>
                <a:spcPts val="440"/>
              </a:spcBef>
              <a:spcAft>
                <a:spcPts val="0"/>
              </a:spcAft>
              <a:buClr>
                <a:schemeClr val="dk1"/>
              </a:buClr>
              <a:buSzPts val="2200"/>
              <a:buChar char="•"/>
            </a:pPr>
            <a:r>
              <a:rPr lang="en-US" sz="2200">
                <a:latin typeface="Times New Roman"/>
                <a:ea typeface="Times New Roman"/>
                <a:cs typeface="Times New Roman"/>
                <a:sym typeface="Times New Roman"/>
              </a:rPr>
              <a:t>We limit the support to 0.001 as any itemset might need a minimum support to be identified as frequent.</a:t>
            </a:r>
            <a:endParaRPr/>
          </a:p>
          <a:p>
            <a:pPr indent="-139700" lvl="0" marL="342900" rtl="0" algn="l">
              <a:spcBef>
                <a:spcPts val="640"/>
              </a:spcBef>
              <a:spcAft>
                <a:spcPts val="0"/>
              </a:spcAft>
              <a:buClr>
                <a:schemeClr val="dk1"/>
              </a:buClr>
              <a:buSzPts val="3200"/>
              <a:buNone/>
            </a:pPr>
            <a:r>
              <a:t/>
            </a:r>
            <a:endParaRPr/>
          </a:p>
        </p:txBody>
      </p:sp>
      <p:pic>
        <p:nvPicPr>
          <p:cNvPr id="307" name="Google Shape;307;p19"/>
          <p:cNvPicPr preferRelativeResize="0"/>
          <p:nvPr/>
        </p:nvPicPr>
        <p:blipFill rotWithShape="1">
          <a:blip r:embed="rId3">
            <a:alphaModFix/>
          </a:blip>
          <a:srcRect b="0" l="0" r="32216" t="0"/>
          <a:stretch/>
        </p:blipFill>
        <p:spPr>
          <a:xfrm>
            <a:off x="721975" y="4130283"/>
            <a:ext cx="7700064" cy="20982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Looking at the most frequent Orders </a:t>
            </a:r>
            <a:endParaRPr/>
          </a:p>
        </p:txBody>
      </p:sp>
      <p:pic>
        <p:nvPicPr>
          <p:cNvPr id="313" name="Google Shape;313;p20"/>
          <p:cNvPicPr preferRelativeResize="0"/>
          <p:nvPr>
            <p:ph idx="1" type="body"/>
          </p:nvPr>
        </p:nvPicPr>
        <p:blipFill rotWithShape="1">
          <a:blip r:embed="rId3">
            <a:alphaModFix/>
          </a:blip>
          <a:srcRect b="13264" l="0" r="0" t="26549"/>
          <a:stretch/>
        </p:blipFill>
        <p:spPr>
          <a:xfrm>
            <a:off x="457200" y="2285999"/>
            <a:ext cx="8229600" cy="1143001"/>
          </a:xfrm>
          <a:prstGeom prst="rect">
            <a:avLst/>
          </a:prstGeom>
          <a:noFill/>
          <a:ln>
            <a:noFill/>
          </a:ln>
        </p:spPr>
      </p:pic>
      <p:pic>
        <p:nvPicPr>
          <p:cNvPr id="314" name="Google Shape;314;p20"/>
          <p:cNvPicPr preferRelativeResize="0"/>
          <p:nvPr/>
        </p:nvPicPr>
        <p:blipFill rotWithShape="1">
          <a:blip r:embed="rId4">
            <a:alphaModFix/>
          </a:blip>
          <a:srcRect b="0" l="0" r="0" t="0"/>
          <a:stretch/>
        </p:blipFill>
        <p:spPr>
          <a:xfrm>
            <a:off x="457200" y="4026516"/>
            <a:ext cx="8229600" cy="641938"/>
          </a:xfrm>
          <a:prstGeom prst="rect">
            <a:avLst/>
          </a:prstGeom>
          <a:noFill/>
          <a:ln>
            <a:noFill/>
          </a:ln>
        </p:spPr>
      </p:pic>
      <p:sp>
        <p:nvSpPr>
          <p:cNvPr id="315" name="Google Shape;315;p20"/>
          <p:cNvSpPr txBox="1"/>
          <p:nvPr/>
        </p:nvSpPr>
        <p:spPr>
          <a:xfrm>
            <a:off x="457200" y="1520456"/>
            <a:ext cx="8229600" cy="4605707"/>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freqItemsets</a:t>
            </a:r>
            <a:r>
              <a:rPr lang="en-US" sz="2000">
                <a:solidFill>
                  <a:schemeClr val="dk1"/>
                </a:solidFill>
                <a:latin typeface="Times New Roman"/>
                <a:ea typeface="Times New Roman"/>
                <a:cs typeface="Times New Roman"/>
                <a:sym typeface="Times New Roman"/>
              </a:rPr>
              <a:t>” is a method provided by </a:t>
            </a:r>
            <a:r>
              <a:rPr lang="en-US" sz="2000">
                <a:solidFill>
                  <a:schemeClr val="dk1"/>
                </a:solidFill>
                <a:latin typeface="Times New Roman"/>
                <a:ea typeface="Times New Roman"/>
                <a:cs typeface="Times New Roman"/>
                <a:sym typeface="Times New Roman"/>
              </a:rPr>
              <a:t>FP Growth</a:t>
            </a:r>
            <a:r>
              <a:rPr lang="en-US" sz="2000">
                <a:solidFill>
                  <a:schemeClr val="dk1"/>
                </a:solidFill>
                <a:latin typeface="Times New Roman"/>
                <a:ea typeface="Times New Roman"/>
                <a:cs typeface="Times New Roman"/>
                <a:sym typeface="Times New Roman"/>
              </a:rPr>
              <a:t> Algorithm to frequent itemsets.</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Using SQL to limits carts with less than 2 items.</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342900" lvl="0" marL="342900" marR="0" rtl="0" algn="l">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Result</a:t>
            </a:r>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pic>
        <p:nvPicPr>
          <p:cNvPr id="316" name="Google Shape;316;p20"/>
          <p:cNvPicPr preferRelativeResize="0"/>
          <p:nvPr/>
        </p:nvPicPr>
        <p:blipFill rotWithShape="1">
          <a:blip r:embed="rId5">
            <a:alphaModFix/>
          </a:blip>
          <a:srcRect b="0" l="0" r="0" t="0"/>
          <a:stretch/>
        </p:blipFill>
        <p:spPr>
          <a:xfrm>
            <a:off x="457200" y="5135677"/>
            <a:ext cx="5337544" cy="1360393"/>
          </a:xfrm>
          <a:prstGeom prst="rect">
            <a:avLst/>
          </a:prstGeom>
          <a:noFill/>
          <a:ln>
            <a:noFill/>
          </a:ln>
        </p:spPr>
      </p:pic>
      <p:sp>
        <p:nvSpPr>
          <p:cNvPr id="317" name="Google Shape;317;p20"/>
          <p:cNvSpPr txBox="1"/>
          <p:nvPr/>
        </p:nvSpPr>
        <p:spPr>
          <a:xfrm flipH="1">
            <a:off x="5943600" y="5135677"/>
            <a:ext cx="2743200" cy="1323439"/>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Result : The cart with ["Organic Hass Avocado", "Organic Strawberries", "Bag of Organic Bananas"] has the highest frequency of 710.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If/Then, Confidence, Lift and more..</a:t>
            </a:r>
            <a:endParaRPr/>
          </a:p>
        </p:txBody>
      </p:sp>
      <p:sp>
        <p:nvSpPr>
          <p:cNvPr id="323" name="Google Shape;323;p21"/>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latin typeface="Times New Roman"/>
                <a:ea typeface="Times New Roman"/>
                <a:cs typeface="Times New Roman"/>
                <a:sym typeface="Times New Roman"/>
              </a:rPr>
              <a:t>Association rule mining rules out the </a:t>
            </a:r>
            <a:r>
              <a:rPr i="0" lang="en-US" sz="2000">
                <a:latin typeface="Times New Roman"/>
                <a:ea typeface="Times New Roman"/>
                <a:cs typeface="Times New Roman"/>
                <a:sym typeface="Times New Roman"/>
              </a:rPr>
              <a:t>consequent(then) for every antecedent(if) using its frequency pattern tree. Hence, the below snipper called the association rule method.</a:t>
            </a:r>
            <a:endParaRPr/>
          </a:p>
          <a:p>
            <a:pPr indent="-215900" lvl="0" marL="342900" rtl="0" algn="l">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342900" lvl="0" marL="342900" rtl="0" algn="l">
              <a:spcBef>
                <a:spcPts val="400"/>
              </a:spcBef>
              <a:spcAft>
                <a:spcPts val="0"/>
              </a:spcAft>
              <a:buClr>
                <a:schemeClr val="dk1"/>
              </a:buClr>
              <a:buSzPts val="2000"/>
              <a:buChar char="•"/>
            </a:pPr>
            <a:r>
              <a:rPr i="0" lang="en-US" sz="2000">
                <a:latin typeface="Times New Roman"/>
                <a:ea typeface="Times New Roman"/>
                <a:cs typeface="Times New Roman"/>
                <a:sym typeface="Times New Roman"/>
              </a:rPr>
              <a:t>The queried data is as follow,</a:t>
            </a:r>
            <a:endParaRPr/>
          </a:p>
          <a:p>
            <a:pPr indent="-215900" lvl="0" marL="342900" rtl="0" algn="l">
              <a:spcBef>
                <a:spcPts val="400"/>
              </a:spcBef>
              <a:spcAft>
                <a:spcPts val="0"/>
              </a:spcAft>
              <a:buClr>
                <a:schemeClr val="dk1"/>
              </a:buClr>
              <a:buSzPts val="2000"/>
              <a:buNone/>
            </a:pPr>
            <a:r>
              <a:t/>
            </a:r>
            <a:endParaRPr i="0" sz="2000">
              <a:latin typeface="Times New Roman"/>
              <a:ea typeface="Times New Roman"/>
              <a:cs typeface="Times New Roman"/>
              <a:sym typeface="Times New Roman"/>
            </a:endParaRPr>
          </a:p>
          <a:p>
            <a:pPr indent="-215900" lvl="0" marL="342900" rtl="0" algn="l">
              <a:spcBef>
                <a:spcPts val="400"/>
              </a:spcBef>
              <a:spcAft>
                <a:spcPts val="0"/>
              </a:spcAft>
              <a:buClr>
                <a:schemeClr val="dk1"/>
              </a:buClr>
              <a:buSzPts val="2000"/>
              <a:buNone/>
            </a:pPr>
            <a:r>
              <a:t/>
            </a:r>
            <a:endParaRPr i="0" sz="2000">
              <a:latin typeface="Times New Roman"/>
              <a:ea typeface="Times New Roman"/>
              <a:cs typeface="Times New Roman"/>
              <a:sym typeface="Times New Roman"/>
            </a:endParaRPr>
          </a:p>
          <a:p>
            <a:pPr indent="-139700" lvl="0" marL="342900" rtl="0" algn="l">
              <a:spcBef>
                <a:spcPts val="640"/>
              </a:spcBef>
              <a:spcAft>
                <a:spcPts val="0"/>
              </a:spcAft>
              <a:buClr>
                <a:schemeClr val="dk1"/>
              </a:buClr>
              <a:buSzPts val="3200"/>
              <a:buNone/>
            </a:pPr>
            <a:r>
              <a:t/>
            </a:r>
            <a:endParaRPr/>
          </a:p>
        </p:txBody>
      </p:sp>
      <p:pic>
        <p:nvPicPr>
          <p:cNvPr id="324" name="Google Shape;324;p21"/>
          <p:cNvPicPr preferRelativeResize="0"/>
          <p:nvPr/>
        </p:nvPicPr>
        <p:blipFill rotWithShape="1">
          <a:blip r:embed="rId3">
            <a:alphaModFix/>
          </a:blip>
          <a:srcRect b="0" l="0" r="0" t="0"/>
          <a:stretch/>
        </p:blipFill>
        <p:spPr>
          <a:xfrm>
            <a:off x="877830" y="2968127"/>
            <a:ext cx="5207000" cy="304800"/>
          </a:xfrm>
          <a:prstGeom prst="rect">
            <a:avLst/>
          </a:prstGeom>
          <a:noFill/>
          <a:ln>
            <a:noFill/>
          </a:ln>
        </p:spPr>
      </p:pic>
      <p:sp>
        <p:nvSpPr>
          <p:cNvPr id="325" name="Google Shape;325;p21"/>
          <p:cNvSpPr txBox="1"/>
          <p:nvPr/>
        </p:nvSpPr>
        <p:spPr>
          <a:xfrm>
            <a:off x="637953" y="5209953"/>
            <a:ext cx="8048847" cy="1015663"/>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Interpretation: </a:t>
            </a:r>
            <a:r>
              <a:rPr b="1" lang="en-US" sz="2000">
                <a:solidFill>
                  <a:schemeClr val="dk1"/>
                </a:solidFill>
                <a:latin typeface="Times New Roman"/>
                <a:ea typeface="Times New Roman"/>
                <a:cs typeface="Times New Roman"/>
                <a:sym typeface="Times New Roman"/>
              </a:rPr>
              <a:t>If</a:t>
            </a:r>
            <a:r>
              <a:rPr lang="en-US" sz="2000">
                <a:solidFill>
                  <a:schemeClr val="dk1"/>
                </a:solidFill>
                <a:latin typeface="Times New Roman"/>
                <a:ea typeface="Times New Roman"/>
                <a:cs typeface="Times New Roman"/>
                <a:sym typeface="Times New Roman"/>
              </a:rPr>
              <a:t> somebody Purchases a [Strawberry Rhubarb Yogurt] </a:t>
            </a:r>
            <a:r>
              <a:rPr b="1" lang="en-US" sz="2000">
                <a:solidFill>
                  <a:schemeClr val="dk1"/>
                </a:solidFill>
                <a:latin typeface="Times New Roman"/>
                <a:ea typeface="Times New Roman"/>
                <a:cs typeface="Times New Roman"/>
                <a:sym typeface="Times New Roman"/>
              </a:rPr>
              <a:t>then</a:t>
            </a:r>
            <a:r>
              <a:rPr lang="en-US" sz="2000">
                <a:solidFill>
                  <a:schemeClr val="dk1"/>
                </a:solidFill>
                <a:latin typeface="Times New Roman"/>
                <a:ea typeface="Times New Roman"/>
                <a:cs typeface="Times New Roman"/>
                <a:sym typeface="Times New Roman"/>
              </a:rPr>
              <a:t> It is likely that they will want to buy [Blueberry Yogurt] based on the confidence and lift.</a:t>
            </a:r>
            <a:endParaRPr/>
          </a:p>
        </p:txBody>
      </p:sp>
      <p:pic>
        <p:nvPicPr>
          <p:cNvPr id="326" name="Google Shape;326;p21"/>
          <p:cNvPicPr preferRelativeResize="0"/>
          <p:nvPr/>
        </p:nvPicPr>
        <p:blipFill rotWithShape="1">
          <a:blip r:embed="rId4">
            <a:alphaModFix/>
          </a:blip>
          <a:srcRect b="0" l="0" r="0" t="0"/>
          <a:stretch/>
        </p:blipFill>
        <p:spPr>
          <a:xfrm>
            <a:off x="877830" y="3799772"/>
            <a:ext cx="7772400" cy="10231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Final Recommendation System</a:t>
            </a:r>
            <a:endParaRPr/>
          </a:p>
        </p:txBody>
      </p:sp>
      <p:sp>
        <p:nvSpPr>
          <p:cNvPr id="332" name="Google Shape;332;p22"/>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 </a:t>
            </a:r>
            <a:endParaRPr/>
          </a:p>
        </p:txBody>
      </p:sp>
      <p:pic>
        <p:nvPicPr>
          <p:cNvPr id="333" name="Google Shape;333;p22"/>
          <p:cNvPicPr preferRelativeResize="0"/>
          <p:nvPr/>
        </p:nvPicPr>
        <p:blipFill rotWithShape="1">
          <a:blip r:embed="rId3">
            <a:alphaModFix/>
          </a:blip>
          <a:srcRect b="0" l="0" r="0" t="0"/>
          <a:stretch/>
        </p:blipFill>
        <p:spPr>
          <a:xfrm>
            <a:off x="685800" y="1421472"/>
            <a:ext cx="7772400" cy="415866"/>
          </a:xfrm>
          <a:prstGeom prst="rect">
            <a:avLst/>
          </a:prstGeom>
          <a:noFill/>
          <a:ln>
            <a:noFill/>
          </a:ln>
        </p:spPr>
      </p:pic>
      <p:pic>
        <p:nvPicPr>
          <p:cNvPr id="334" name="Google Shape;334;p22"/>
          <p:cNvPicPr preferRelativeResize="0"/>
          <p:nvPr/>
        </p:nvPicPr>
        <p:blipFill rotWithShape="1">
          <a:blip r:embed="rId4">
            <a:alphaModFix/>
          </a:blip>
          <a:srcRect b="0" l="0" r="0" t="0"/>
          <a:stretch/>
        </p:blipFill>
        <p:spPr>
          <a:xfrm>
            <a:off x="685800" y="2017831"/>
            <a:ext cx="7772400" cy="2261062"/>
          </a:xfrm>
          <a:prstGeom prst="rect">
            <a:avLst/>
          </a:prstGeom>
          <a:noFill/>
          <a:ln>
            <a:noFill/>
          </a:ln>
        </p:spPr>
      </p:pic>
      <p:sp>
        <p:nvSpPr>
          <p:cNvPr id="335" name="Google Shape;335;p22"/>
          <p:cNvSpPr txBox="1"/>
          <p:nvPr/>
        </p:nvSpPr>
        <p:spPr>
          <a:xfrm>
            <a:off x="637953" y="5209953"/>
            <a:ext cx="8048847" cy="1015663"/>
          </a:xfrm>
          <a:prstGeom prst="rect">
            <a:avLst/>
          </a:prstGeom>
          <a:gradFill>
            <a:gsLst>
              <a:gs pos="0">
                <a:srgbClr val="FFFFFF"/>
              </a:gs>
              <a:gs pos="61000">
                <a:srgbClr val="FFFFFF">
                  <a:alpha val="68235"/>
                </a:srgbClr>
              </a:gs>
              <a:gs pos="100000">
                <a:srgbClr val="D6E3BC"/>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Result: The above table depicts the basket as antecedent or ifs and then analyses them to provide consequent (Then) recommendations sorted by the confidence.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ac0ac1e480_1_6"/>
          <p:cNvSpPr txBox="1"/>
          <p:nvPr>
            <p:ph type="title"/>
          </p:nvPr>
        </p:nvSpPr>
        <p:spPr>
          <a:xfrm>
            <a:off x="457200" y="601971"/>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000">
                <a:latin typeface="Times New Roman"/>
                <a:ea typeface="Times New Roman"/>
                <a:cs typeface="Times New Roman"/>
                <a:sym typeface="Times New Roman"/>
              </a:rPr>
              <a:t>Big Data Pipeline</a:t>
            </a:r>
            <a:endParaRPr sz="3000">
              <a:latin typeface="Times New Roman"/>
              <a:ea typeface="Times New Roman"/>
              <a:cs typeface="Times New Roman"/>
              <a:sym typeface="Times New Roman"/>
            </a:endParaRPr>
          </a:p>
        </p:txBody>
      </p:sp>
      <p:sp>
        <p:nvSpPr>
          <p:cNvPr id="341" name="Google Shape;341;g1ac0ac1e480_1_6"/>
          <p:cNvSpPr/>
          <p:nvPr/>
        </p:nvSpPr>
        <p:spPr>
          <a:xfrm>
            <a:off x="240175" y="1744982"/>
            <a:ext cx="2214600" cy="669000"/>
          </a:xfrm>
          <a:prstGeom prst="homePlat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Roboto"/>
                <a:ea typeface="Roboto"/>
                <a:cs typeface="Roboto"/>
                <a:sym typeface="Roboto"/>
              </a:rPr>
              <a:t>Collect</a:t>
            </a:r>
            <a:endParaRPr>
              <a:solidFill>
                <a:schemeClr val="dk1"/>
              </a:solidFill>
              <a:latin typeface="Roboto"/>
              <a:ea typeface="Roboto"/>
              <a:cs typeface="Roboto"/>
              <a:sym typeface="Roboto"/>
            </a:endParaRPr>
          </a:p>
        </p:txBody>
      </p:sp>
      <p:sp>
        <p:nvSpPr>
          <p:cNvPr id="342" name="Google Shape;342;g1ac0ac1e480_1_6"/>
          <p:cNvSpPr/>
          <p:nvPr/>
        </p:nvSpPr>
        <p:spPr>
          <a:xfrm>
            <a:off x="1838325" y="1744868"/>
            <a:ext cx="2064000" cy="669000"/>
          </a:xfrm>
          <a:prstGeom prst="chevron">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Roboto"/>
                <a:ea typeface="Roboto"/>
                <a:cs typeface="Roboto"/>
                <a:sym typeface="Roboto"/>
              </a:rPr>
              <a:t>Ingest</a:t>
            </a:r>
            <a:endParaRPr>
              <a:solidFill>
                <a:schemeClr val="dk1"/>
              </a:solidFill>
              <a:latin typeface="Roboto"/>
              <a:ea typeface="Roboto"/>
              <a:cs typeface="Roboto"/>
              <a:sym typeface="Roboto"/>
            </a:endParaRPr>
          </a:p>
        </p:txBody>
      </p:sp>
      <p:sp>
        <p:nvSpPr>
          <p:cNvPr id="343" name="Google Shape;343;g1ac0ac1e480_1_6"/>
          <p:cNvSpPr/>
          <p:nvPr/>
        </p:nvSpPr>
        <p:spPr>
          <a:xfrm>
            <a:off x="3516750" y="1744868"/>
            <a:ext cx="2064000" cy="669000"/>
          </a:xfrm>
          <a:prstGeom prst="chevron">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Roboto"/>
                <a:ea typeface="Roboto"/>
                <a:cs typeface="Roboto"/>
                <a:sym typeface="Roboto"/>
              </a:rPr>
              <a:t>Store</a:t>
            </a:r>
            <a:endParaRPr>
              <a:solidFill>
                <a:schemeClr val="dk1"/>
              </a:solidFill>
              <a:latin typeface="Roboto"/>
              <a:ea typeface="Roboto"/>
              <a:cs typeface="Roboto"/>
              <a:sym typeface="Roboto"/>
            </a:endParaRPr>
          </a:p>
        </p:txBody>
      </p:sp>
      <p:sp>
        <p:nvSpPr>
          <p:cNvPr id="344" name="Google Shape;344;g1ac0ac1e480_1_6"/>
          <p:cNvSpPr/>
          <p:nvPr/>
        </p:nvSpPr>
        <p:spPr>
          <a:xfrm>
            <a:off x="6874025" y="1744968"/>
            <a:ext cx="2064000" cy="669000"/>
          </a:xfrm>
          <a:prstGeom prst="chevron">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Roboto"/>
                <a:ea typeface="Roboto"/>
                <a:cs typeface="Roboto"/>
                <a:sym typeface="Roboto"/>
              </a:rPr>
              <a:t>Use</a:t>
            </a:r>
            <a:endParaRPr>
              <a:solidFill>
                <a:schemeClr val="dk1"/>
              </a:solidFill>
              <a:latin typeface="Roboto"/>
              <a:ea typeface="Roboto"/>
              <a:cs typeface="Roboto"/>
              <a:sym typeface="Roboto"/>
            </a:endParaRPr>
          </a:p>
        </p:txBody>
      </p:sp>
      <p:sp>
        <p:nvSpPr>
          <p:cNvPr id="345" name="Google Shape;345;g1ac0ac1e480_1_6"/>
          <p:cNvSpPr/>
          <p:nvPr/>
        </p:nvSpPr>
        <p:spPr>
          <a:xfrm>
            <a:off x="5137525" y="1744868"/>
            <a:ext cx="2064000" cy="669000"/>
          </a:xfrm>
          <a:prstGeom prst="chevron">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Roboto"/>
                <a:ea typeface="Roboto"/>
                <a:cs typeface="Roboto"/>
                <a:sym typeface="Roboto"/>
              </a:rPr>
              <a:t>Compute</a:t>
            </a:r>
            <a:endParaRPr>
              <a:solidFill>
                <a:schemeClr val="dk1"/>
              </a:solidFill>
              <a:latin typeface="Roboto"/>
              <a:ea typeface="Roboto"/>
              <a:cs typeface="Roboto"/>
              <a:sym typeface="Roboto"/>
            </a:endParaRPr>
          </a:p>
        </p:txBody>
      </p:sp>
      <p:pic>
        <p:nvPicPr>
          <p:cNvPr id="346" name="Google Shape;346;g1ac0ac1e480_1_6"/>
          <p:cNvPicPr preferRelativeResize="0"/>
          <p:nvPr/>
        </p:nvPicPr>
        <p:blipFill>
          <a:blip r:embed="rId3">
            <a:alphaModFix/>
          </a:blip>
          <a:stretch>
            <a:fillRect/>
          </a:stretch>
        </p:blipFill>
        <p:spPr>
          <a:xfrm>
            <a:off x="552600" y="4428300"/>
            <a:ext cx="809498" cy="809498"/>
          </a:xfrm>
          <a:prstGeom prst="rect">
            <a:avLst/>
          </a:prstGeom>
          <a:noFill/>
          <a:ln>
            <a:noFill/>
          </a:ln>
        </p:spPr>
      </p:pic>
      <p:pic>
        <p:nvPicPr>
          <p:cNvPr id="347" name="Google Shape;347;g1ac0ac1e480_1_6"/>
          <p:cNvPicPr preferRelativeResize="0"/>
          <p:nvPr/>
        </p:nvPicPr>
        <p:blipFill>
          <a:blip r:embed="rId4">
            <a:alphaModFix/>
          </a:blip>
          <a:stretch>
            <a:fillRect/>
          </a:stretch>
        </p:blipFill>
        <p:spPr>
          <a:xfrm>
            <a:off x="379300" y="3621336"/>
            <a:ext cx="1215349" cy="469394"/>
          </a:xfrm>
          <a:prstGeom prst="rect">
            <a:avLst/>
          </a:prstGeom>
          <a:noFill/>
          <a:ln>
            <a:noFill/>
          </a:ln>
        </p:spPr>
      </p:pic>
      <p:pic>
        <p:nvPicPr>
          <p:cNvPr id="348" name="Google Shape;348;g1ac0ac1e480_1_6"/>
          <p:cNvPicPr preferRelativeResize="0"/>
          <p:nvPr/>
        </p:nvPicPr>
        <p:blipFill>
          <a:blip r:embed="rId5">
            <a:alphaModFix/>
          </a:blip>
          <a:stretch>
            <a:fillRect/>
          </a:stretch>
        </p:blipFill>
        <p:spPr>
          <a:xfrm>
            <a:off x="660221" y="2693474"/>
            <a:ext cx="516513" cy="590300"/>
          </a:xfrm>
          <a:prstGeom prst="rect">
            <a:avLst/>
          </a:prstGeom>
          <a:noFill/>
          <a:ln>
            <a:noFill/>
          </a:ln>
        </p:spPr>
      </p:pic>
      <p:pic>
        <p:nvPicPr>
          <p:cNvPr id="349" name="Google Shape;349;g1ac0ac1e480_1_6"/>
          <p:cNvPicPr preferRelativeResize="0"/>
          <p:nvPr/>
        </p:nvPicPr>
        <p:blipFill>
          <a:blip r:embed="rId6">
            <a:alphaModFix/>
          </a:blip>
          <a:stretch>
            <a:fillRect/>
          </a:stretch>
        </p:blipFill>
        <p:spPr>
          <a:xfrm>
            <a:off x="2493525" y="3232975"/>
            <a:ext cx="2214600" cy="1246092"/>
          </a:xfrm>
          <a:prstGeom prst="rect">
            <a:avLst/>
          </a:prstGeom>
          <a:noFill/>
          <a:ln>
            <a:noFill/>
          </a:ln>
        </p:spPr>
      </p:pic>
      <p:pic>
        <p:nvPicPr>
          <p:cNvPr id="350" name="Google Shape;350;g1ac0ac1e480_1_6"/>
          <p:cNvPicPr preferRelativeResize="0"/>
          <p:nvPr/>
        </p:nvPicPr>
        <p:blipFill>
          <a:blip r:embed="rId7">
            <a:alphaModFix/>
          </a:blip>
          <a:stretch>
            <a:fillRect/>
          </a:stretch>
        </p:blipFill>
        <p:spPr>
          <a:xfrm>
            <a:off x="2604272" y="4316647"/>
            <a:ext cx="1967716" cy="590300"/>
          </a:xfrm>
          <a:prstGeom prst="rect">
            <a:avLst/>
          </a:prstGeom>
          <a:noFill/>
          <a:ln>
            <a:noFill/>
          </a:ln>
        </p:spPr>
      </p:pic>
      <p:pic>
        <p:nvPicPr>
          <p:cNvPr id="351" name="Google Shape;351;g1ac0ac1e480_1_6"/>
          <p:cNvPicPr preferRelativeResize="0"/>
          <p:nvPr/>
        </p:nvPicPr>
        <p:blipFill>
          <a:blip r:embed="rId8">
            <a:alphaModFix/>
          </a:blip>
          <a:stretch>
            <a:fillRect/>
          </a:stretch>
        </p:blipFill>
        <p:spPr>
          <a:xfrm>
            <a:off x="2354425" y="2594426"/>
            <a:ext cx="4584523" cy="723200"/>
          </a:xfrm>
          <a:prstGeom prst="rect">
            <a:avLst/>
          </a:prstGeom>
          <a:noFill/>
          <a:ln>
            <a:noFill/>
          </a:ln>
        </p:spPr>
      </p:pic>
      <p:pic>
        <p:nvPicPr>
          <p:cNvPr id="352" name="Google Shape;352;g1ac0ac1e480_1_6"/>
          <p:cNvPicPr preferRelativeResize="0"/>
          <p:nvPr/>
        </p:nvPicPr>
        <p:blipFill>
          <a:blip r:embed="rId9">
            <a:alphaModFix/>
          </a:blip>
          <a:stretch>
            <a:fillRect/>
          </a:stretch>
        </p:blipFill>
        <p:spPr>
          <a:xfrm>
            <a:off x="5374075" y="3488750"/>
            <a:ext cx="1290255" cy="590300"/>
          </a:xfrm>
          <a:prstGeom prst="rect">
            <a:avLst/>
          </a:prstGeom>
          <a:noFill/>
          <a:ln>
            <a:noFill/>
          </a:ln>
        </p:spPr>
      </p:pic>
      <p:pic>
        <p:nvPicPr>
          <p:cNvPr id="353" name="Google Shape;353;g1ac0ac1e480_1_6"/>
          <p:cNvPicPr preferRelativeResize="0"/>
          <p:nvPr/>
        </p:nvPicPr>
        <p:blipFill>
          <a:blip r:embed="rId10">
            <a:alphaModFix/>
          </a:blip>
          <a:stretch>
            <a:fillRect/>
          </a:stretch>
        </p:blipFill>
        <p:spPr>
          <a:xfrm>
            <a:off x="5839550" y="4250201"/>
            <a:ext cx="516501" cy="566002"/>
          </a:xfrm>
          <a:prstGeom prst="rect">
            <a:avLst/>
          </a:prstGeom>
          <a:noFill/>
          <a:ln>
            <a:noFill/>
          </a:ln>
        </p:spPr>
      </p:pic>
      <p:pic>
        <p:nvPicPr>
          <p:cNvPr id="354" name="Google Shape;354;g1ac0ac1e480_1_6"/>
          <p:cNvPicPr preferRelativeResize="0"/>
          <p:nvPr/>
        </p:nvPicPr>
        <p:blipFill>
          <a:blip r:embed="rId11">
            <a:alphaModFix/>
          </a:blip>
          <a:stretch>
            <a:fillRect/>
          </a:stretch>
        </p:blipFill>
        <p:spPr>
          <a:xfrm>
            <a:off x="5438398" y="5056425"/>
            <a:ext cx="1290250" cy="480188"/>
          </a:xfrm>
          <a:prstGeom prst="rect">
            <a:avLst/>
          </a:prstGeom>
          <a:noFill/>
          <a:ln>
            <a:noFill/>
          </a:ln>
        </p:spPr>
      </p:pic>
      <p:pic>
        <p:nvPicPr>
          <p:cNvPr id="355" name="Google Shape;355;g1ac0ac1e480_1_6"/>
          <p:cNvPicPr preferRelativeResize="0"/>
          <p:nvPr/>
        </p:nvPicPr>
        <p:blipFill>
          <a:blip r:embed="rId12">
            <a:alphaModFix/>
          </a:blip>
          <a:stretch>
            <a:fillRect/>
          </a:stretch>
        </p:blipFill>
        <p:spPr>
          <a:xfrm>
            <a:off x="7480950" y="3493600"/>
            <a:ext cx="1290249" cy="675839"/>
          </a:xfrm>
          <a:prstGeom prst="rect">
            <a:avLst/>
          </a:prstGeom>
          <a:noFill/>
          <a:ln>
            <a:noFill/>
          </a:ln>
        </p:spPr>
      </p:pic>
      <p:pic>
        <p:nvPicPr>
          <p:cNvPr id="356" name="Google Shape;356;g1ac0ac1e480_1_6"/>
          <p:cNvPicPr preferRelativeResize="0"/>
          <p:nvPr/>
        </p:nvPicPr>
        <p:blipFill>
          <a:blip r:embed="rId13">
            <a:alphaModFix/>
          </a:blip>
          <a:stretch>
            <a:fillRect/>
          </a:stretch>
        </p:blipFill>
        <p:spPr>
          <a:xfrm>
            <a:off x="7716018" y="4313728"/>
            <a:ext cx="1067400" cy="1067400"/>
          </a:xfrm>
          <a:prstGeom prst="rect">
            <a:avLst/>
          </a:prstGeom>
          <a:noFill/>
          <a:ln>
            <a:noFill/>
          </a:ln>
        </p:spPr>
      </p:pic>
      <p:pic>
        <p:nvPicPr>
          <p:cNvPr id="357" name="Google Shape;357;g1ac0ac1e480_1_6"/>
          <p:cNvPicPr preferRelativeResize="0"/>
          <p:nvPr/>
        </p:nvPicPr>
        <p:blipFill>
          <a:blip r:embed="rId14">
            <a:alphaModFix/>
          </a:blip>
          <a:stretch>
            <a:fillRect/>
          </a:stretch>
        </p:blipFill>
        <p:spPr>
          <a:xfrm>
            <a:off x="7642050" y="5525400"/>
            <a:ext cx="1215351" cy="683640"/>
          </a:xfrm>
          <a:prstGeom prst="rect">
            <a:avLst/>
          </a:prstGeom>
          <a:noFill/>
          <a:ln>
            <a:noFill/>
          </a:ln>
        </p:spPr>
      </p:pic>
      <p:sp>
        <p:nvSpPr>
          <p:cNvPr id="358" name="Google Shape;358;g1ac0ac1e480_1_6"/>
          <p:cNvSpPr/>
          <p:nvPr/>
        </p:nvSpPr>
        <p:spPr>
          <a:xfrm>
            <a:off x="1746300" y="3839550"/>
            <a:ext cx="516600" cy="25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ac0ac1e480_1_6"/>
          <p:cNvSpPr/>
          <p:nvPr/>
        </p:nvSpPr>
        <p:spPr>
          <a:xfrm>
            <a:off x="4782800" y="3839550"/>
            <a:ext cx="516600" cy="25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1ac0ac1e480_1_6"/>
          <p:cNvSpPr/>
          <p:nvPr/>
        </p:nvSpPr>
        <p:spPr>
          <a:xfrm>
            <a:off x="6814338" y="3839550"/>
            <a:ext cx="516600" cy="25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Thank you!</a:t>
            </a:r>
            <a:endParaRPr/>
          </a:p>
        </p:txBody>
      </p:sp>
      <p:pic>
        <p:nvPicPr>
          <p:cNvPr descr="Logo&#10;&#10;Description automatically generated with medium confidence" id="366" name="Google Shape;366;p23"/>
          <p:cNvPicPr preferRelativeResize="0"/>
          <p:nvPr>
            <p:ph idx="1" type="body"/>
          </p:nvPr>
        </p:nvPicPr>
        <p:blipFill rotWithShape="1">
          <a:blip r:embed="rId3">
            <a:alphaModFix/>
          </a:blip>
          <a:srcRect b="0" l="0" r="0" t="0"/>
          <a:stretch/>
        </p:blipFill>
        <p:spPr>
          <a:xfrm>
            <a:off x="3302000" y="2348668"/>
            <a:ext cx="2540000" cy="1905000"/>
          </a:xfrm>
          <a:prstGeom prst="rect">
            <a:avLst/>
          </a:prstGeom>
          <a:noFill/>
          <a:ln>
            <a:noFill/>
          </a:ln>
        </p:spPr>
      </p:pic>
      <p:sp>
        <p:nvSpPr>
          <p:cNvPr id="367" name="Google Shape;367;p23"/>
          <p:cNvSpPr txBox="1"/>
          <p:nvPr/>
        </p:nvSpPr>
        <p:spPr>
          <a:xfrm>
            <a:off x="3937000" y="4253668"/>
            <a:ext cx="127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Times New Roman"/>
                <a:ea typeface="Times New Roman"/>
                <a:cs typeface="Times New Roman"/>
                <a:sym typeface="Times New Roman"/>
              </a:rPr>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idx="1" type="body"/>
          </p:nvPr>
        </p:nvSpPr>
        <p:spPr>
          <a:xfrm>
            <a:off x="457200" y="1041992"/>
            <a:ext cx="8229600" cy="508417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000"/>
              <a:buNone/>
            </a:pPr>
            <a:r>
              <a:rPr lang="en-US" sz="3000">
                <a:latin typeface="Times New Roman"/>
                <a:ea typeface="Times New Roman"/>
                <a:cs typeface="Times New Roman"/>
                <a:sym typeface="Times New Roman"/>
              </a:rPr>
              <a:t>Product</a:t>
            </a:r>
            <a:r>
              <a:rPr lang="en-US" sz="4000">
                <a:latin typeface="Times New Roman"/>
                <a:ea typeface="Times New Roman"/>
                <a:cs typeface="Times New Roman"/>
                <a:sym typeface="Times New Roman"/>
              </a:rPr>
              <a:t> </a:t>
            </a:r>
            <a:r>
              <a:rPr lang="en-US" sz="3000">
                <a:latin typeface="Times New Roman"/>
                <a:ea typeface="Times New Roman"/>
                <a:cs typeface="Times New Roman"/>
                <a:sym typeface="Times New Roman"/>
              </a:rPr>
              <a:t>Placement</a:t>
            </a:r>
            <a:r>
              <a:rPr lang="en-US" sz="4000">
                <a:latin typeface="Times New Roman"/>
                <a:ea typeface="Times New Roman"/>
                <a:cs typeface="Times New Roman"/>
                <a:sym typeface="Times New Roman"/>
              </a:rPr>
              <a:t> </a:t>
            </a:r>
            <a:endParaRPr/>
          </a:p>
          <a:p>
            <a:pPr indent="0" lvl="0" marL="0" rtl="0" algn="ctr">
              <a:spcBef>
                <a:spcPts val="640"/>
              </a:spcBef>
              <a:spcAft>
                <a:spcPts val="0"/>
              </a:spcAft>
              <a:buClr>
                <a:schemeClr val="dk1"/>
              </a:buClr>
              <a:buSzPts val="3200"/>
              <a:buNone/>
            </a:pPr>
            <a:r>
              <a:t/>
            </a:r>
            <a:endParaRPr>
              <a:latin typeface="Times New Roman"/>
              <a:ea typeface="Times New Roman"/>
              <a:cs typeface="Times New Roman"/>
              <a:sym typeface="Times New Roman"/>
            </a:endParaRPr>
          </a:p>
          <a:p>
            <a:pPr indent="0" lvl="0" marL="0" rtl="0" algn="ctr">
              <a:spcBef>
                <a:spcPts val="600"/>
              </a:spcBef>
              <a:spcAft>
                <a:spcPts val="0"/>
              </a:spcAft>
              <a:buClr>
                <a:schemeClr val="dk1"/>
              </a:buClr>
              <a:buSzPts val="3000"/>
              <a:buNone/>
            </a:pPr>
            <a:r>
              <a:rPr b="1" i="1" lang="en-US" sz="3000">
                <a:latin typeface="Times New Roman"/>
                <a:ea typeface="Times New Roman"/>
                <a:cs typeface="Times New Roman"/>
                <a:sym typeface="Times New Roman"/>
              </a:rPr>
              <a:t>“Identifying products that may often be purchased together and arranging the placement of those items (such as in a catalog or on a web site) close by to encourage the purchaser to buy both items.”</a:t>
            </a:r>
            <a:endParaRPr b="1" i="1" sz="3000">
              <a:latin typeface="Times New Roman"/>
              <a:ea typeface="Times New Roman"/>
              <a:cs typeface="Times New Roman"/>
              <a:sym typeface="Times New Roman"/>
            </a:endParaRPr>
          </a:p>
        </p:txBody>
      </p:sp>
      <p:sp>
        <p:nvSpPr>
          <p:cNvPr id="109" name="Google Shape;109;p2"/>
          <p:cNvSpPr txBox="1"/>
          <p:nvPr/>
        </p:nvSpPr>
        <p:spPr>
          <a:xfrm>
            <a:off x="447825" y="6359000"/>
            <a:ext cx="7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Reference: https://aofund.org/resource/product-placement-why-it-matters-and-how-get-it/</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Problem Analysis</a:t>
            </a:r>
            <a:endParaRPr/>
          </a:p>
        </p:txBody>
      </p:sp>
      <p:sp>
        <p:nvSpPr>
          <p:cNvPr id="115" name="Google Shape;115;p3"/>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2000"/>
              <a:buNone/>
            </a:pPr>
            <a:r>
              <a:rPr b="0" i="0" lang="en-US" sz="2000">
                <a:latin typeface="Times New Roman"/>
                <a:ea typeface="Times New Roman"/>
                <a:cs typeface="Times New Roman"/>
                <a:sym typeface="Times New Roman"/>
              </a:rPr>
              <a:t>Using a three million Instacart dataset and order histories to build a recommendation system that aids better customer engagement, customer satisfaction, and business efficiency. All of this by recommending the right item based on analysis of association between the products and buying pattern.</a:t>
            </a:r>
            <a:endParaRPr/>
          </a:p>
          <a:p>
            <a:pPr indent="0" lvl="0" marL="0" rtl="0" algn="just">
              <a:spcBef>
                <a:spcPts val="640"/>
              </a:spcBef>
              <a:spcAft>
                <a:spcPts val="0"/>
              </a:spcAft>
              <a:buClr>
                <a:schemeClr val="dk1"/>
              </a:buClr>
              <a:buSzPts val="3200"/>
              <a:buNone/>
            </a:pPr>
            <a:r>
              <a:t/>
            </a:r>
            <a:endParaRPr/>
          </a:p>
        </p:txBody>
      </p:sp>
      <p:grpSp>
        <p:nvGrpSpPr>
          <p:cNvPr id="116" name="Google Shape;116;p3"/>
          <p:cNvGrpSpPr/>
          <p:nvPr/>
        </p:nvGrpSpPr>
        <p:grpSpPr>
          <a:xfrm>
            <a:off x="566035" y="3523622"/>
            <a:ext cx="8022563" cy="2357252"/>
            <a:chOff x="2508" y="94622"/>
            <a:chExt cx="8022563" cy="2357252"/>
          </a:xfrm>
        </p:grpSpPr>
        <p:sp>
          <p:nvSpPr>
            <p:cNvPr id="117" name="Google Shape;117;p3"/>
            <p:cNvSpPr/>
            <p:nvPr/>
          </p:nvSpPr>
          <p:spPr>
            <a:xfrm>
              <a:off x="2508" y="94622"/>
              <a:ext cx="2445903" cy="432000"/>
            </a:xfrm>
            <a:prstGeom prst="rect">
              <a:avLst/>
            </a:prstGeom>
            <a:solidFill>
              <a:srgbClr val="FDB414">
                <a:alpha val="59607"/>
              </a:srgbClr>
            </a:solidFill>
            <a:ln cap="flat" cmpd="sng" w="25400">
              <a:solidFill>
                <a:srgbClr val="FDB414">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txBox="1"/>
            <p:nvPr/>
          </p:nvSpPr>
          <p:spPr>
            <a:xfrm>
              <a:off x="2508" y="94622"/>
              <a:ext cx="2445903"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Relevance</a:t>
              </a:r>
              <a:endParaRPr/>
            </a:p>
          </p:txBody>
        </p:sp>
        <p:sp>
          <p:nvSpPr>
            <p:cNvPr id="119" name="Google Shape;119;p3"/>
            <p:cNvSpPr/>
            <p:nvPr/>
          </p:nvSpPr>
          <p:spPr>
            <a:xfrm>
              <a:off x="2508" y="526622"/>
              <a:ext cx="2445903" cy="1925252"/>
            </a:xfrm>
            <a:prstGeom prst="rect">
              <a:avLst/>
            </a:prstGeom>
            <a:solidFill>
              <a:srgbClr val="FDB414">
                <a:alpha val="16862"/>
              </a:srgbClr>
            </a:solidFill>
            <a:ln cap="flat" cmpd="sng" w="25400">
              <a:solidFill>
                <a:srgbClr val="CFD7E7">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txBox="1"/>
            <p:nvPr/>
          </p:nvSpPr>
          <p:spPr>
            <a:xfrm>
              <a:off x="2508" y="526622"/>
              <a:ext cx="2445903" cy="1925252"/>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User Satisfaction and engagement.</a:t>
              </a:r>
              <a:endParaRPr/>
            </a:p>
            <a:p>
              <a:pPr indent="-114300" lvl="1" marL="114300" marR="0" rtl="0" algn="l">
                <a:lnSpc>
                  <a:spcPct val="90000"/>
                </a:lnSpc>
                <a:spcBef>
                  <a:spcPts val="225"/>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Business Efficiency and Growth</a:t>
              </a:r>
              <a:endParaRPr/>
            </a:p>
            <a:p>
              <a:pPr indent="-114300" lvl="1" marL="114300" marR="0" rtl="0" algn="l">
                <a:lnSpc>
                  <a:spcPct val="90000"/>
                </a:lnSpc>
                <a:spcBef>
                  <a:spcPts val="225"/>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Right products in the right place and time.</a:t>
              </a:r>
              <a:endParaRPr/>
            </a:p>
          </p:txBody>
        </p:sp>
        <p:sp>
          <p:nvSpPr>
            <p:cNvPr id="121" name="Google Shape;121;p3"/>
            <p:cNvSpPr/>
            <p:nvPr/>
          </p:nvSpPr>
          <p:spPr>
            <a:xfrm>
              <a:off x="2790838" y="94622"/>
              <a:ext cx="2445903" cy="432000"/>
            </a:xfrm>
            <a:prstGeom prst="rect">
              <a:avLst/>
            </a:prstGeom>
            <a:solidFill>
              <a:srgbClr val="FDB414">
                <a:alpha val="59607"/>
              </a:srgbClr>
            </a:solidFill>
            <a:ln cap="flat" cmpd="sng" w="25400">
              <a:solidFill>
                <a:srgbClr val="FDB414">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txBox="1"/>
            <p:nvPr/>
          </p:nvSpPr>
          <p:spPr>
            <a:xfrm>
              <a:off x="2790838" y="94622"/>
              <a:ext cx="2445903"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Objective</a:t>
              </a:r>
              <a:endParaRPr/>
            </a:p>
          </p:txBody>
        </p:sp>
        <p:sp>
          <p:nvSpPr>
            <p:cNvPr id="123" name="Google Shape;123;p3"/>
            <p:cNvSpPr/>
            <p:nvPr/>
          </p:nvSpPr>
          <p:spPr>
            <a:xfrm>
              <a:off x="2790838" y="526622"/>
              <a:ext cx="2445903" cy="1925252"/>
            </a:xfrm>
            <a:prstGeom prst="rect">
              <a:avLst/>
            </a:prstGeom>
            <a:solidFill>
              <a:srgbClr val="FDB414">
                <a:alpha val="16862"/>
              </a:srgbClr>
            </a:solidFill>
            <a:ln cap="flat" cmpd="sng" w="25400">
              <a:solidFill>
                <a:srgbClr val="CFD7E7">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2790838" y="526622"/>
              <a:ext cx="2445903" cy="1925252"/>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Understanding different customer buying pattern.</a:t>
              </a:r>
              <a:endParaRPr b="0" i="0" sz="1500" u="none" cap="none" strike="noStrike">
                <a:solidFill>
                  <a:schemeClr val="dk1"/>
                </a:solidFill>
                <a:latin typeface="Calibri"/>
                <a:ea typeface="Calibri"/>
                <a:cs typeface="Calibri"/>
                <a:sym typeface="Calibri"/>
              </a:endParaRPr>
            </a:p>
            <a:p>
              <a:pPr indent="-114300" lvl="1" marL="114300" marR="0" rtl="0" algn="l">
                <a:lnSpc>
                  <a:spcPct val="90000"/>
                </a:lnSpc>
                <a:spcBef>
                  <a:spcPts val="225"/>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Understanding the profit areas and maximizing the same.</a:t>
              </a:r>
              <a:endParaRPr/>
            </a:p>
            <a:p>
              <a:pPr indent="-114300" lvl="1" marL="114300" marR="0" rtl="0" algn="l">
                <a:lnSpc>
                  <a:spcPct val="90000"/>
                </a:lnSpc>
                <a:spcBef>
                  <a:spcPts val="225"/>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Recommending right products on right time.</a:t>
              </a:r>
              <a:endParaRPr/>
            </a:p>
          </p:txBody>
        </p:sp>
        <p:sp>
          <p:nvSpPr>
            <p:cNvPr id="125" name="Google Shape;125;p3"/>
            <p:cNvSpPr/>
            <p:nvPr/>
          </p:nvSpPr>
          <p:spPr>
            <a:xfrm>
              <a:off x="5579168" y="94622"/>
              <a:ext cx="2445903" cy="432000"/>
            </a:xfrm>
            <a:prstGeom prst="rect">
              <a:avLst/>
            </a:prstGeom>
            <a:solidFill>
              <a:srgbClr val="FDB414">
                <a:alpha val="59607"/>
              </a:srgbClr>
            </a:solidFill>
            <a:ln cap="flat" cmpd="sng" w="25400">
              <a:solidFill>
                <a:srgbClr val="FDB414">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txBox="1"/>
            <p:nvPr/>
          </p:nvSpPr>
          <p:spPr>
            <a:xfrm>
              <a:off x="5579168" y="94622"/>
              <a:ext cx="2445903"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Strategy</a:t>
              </a:r>
              <a:endParaRPr/>
            </a:p>
          </p:txBody>
        </p:sp>
        <p:sp>
          <p:nvSpPr>
            <p:cNvPr id="127" name="Google Shape;127;p3"/>
            <p:cNvSpPr/>
            <p:nvPr/>
          </p:nvSpPr>
          <p:spPr>
            <a:xfrm>
              <a:off x="5579168" y="526622"/>
              <a:ext cx="2445903" cy="1925252"/>
            </a:xfrm>
            <a:prstGeom prst="rect">
              <a:avLst/>
            </a:prstGeom>
            <a:solidFill>
              <a:srgbClr val="FDB414">
                <a:alpha val="16862"/>
              </a:srgbClr>
            </a:solidFill>
            <a:ln cap="flat" cmpd="sng" w="25400">
              <a:solidFill>
                <a:srgbClr val="CFD7E7">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txBox="1"/>
            <p:nvPr/>
          </p:nvSpPr>
          <p:spPr>
            <a:xfrm>
              <a:off x="5579168" y="526622"/>
              <a:ext cx="2445903" cy="1925252"/>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Collecting, cleaning and grouping data to aid effective analysis and visualization.</a:t>
              </a:r>
              <a:endParaRPr/>
            </a:p>
            <a:p>
              <a:pPr indent="-114300" lvl="1" marL="114300" marR="0" rtl="0" algn="l">
                <a:lnSpc>
                  <a:spcPct val="90000"/>
                </a:lnSpc>
                <a:spcBef>
                  <a:spcPts val="225"/>
                </a:spcBef>
                <a:spcAft>
                  <a:spcPts val="0"/>
                </a:spcAft>
                <a:buClr>
                  <a:schemeClr val="dk1"/>
                </a:buClr>
                <a:buSzPts val="1500"/>
                <a:buFont typeface="Calibri"/>
                <a:buChar char="•"/>
              </a:pPr>
              <a:r>
                <a:rPr b="0" i="0" lang="en-US" sz="1500" u="none" cap="none" strike="noStrike">
                  <a:solidFill>
                    <a:schemeClr val="dk1"/>
                  </a:solidFill>
                  <a:latin typeface="Calibri"/>
                  <a:ea typeface="Calibri"/>
                  <a:cs typeface="Calibri"/>
                  <a:sym typeface="Calibri"/>
                </a:rPr>
                <a:t>Using logistic regression machine learning model called FP growth algorithm of association rule mining.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The Data</a:t>
            </a:r>
            <a:endParaRPr/>
          </a:p>
        </p:txBody>
      </p:sp>
      <p:pic>
        <p:nvPicPr>
          <p:cNvPr descr="Server with solid fill" id="134" name="Google Shape;134;p4"/>
          <p:cNvPicPr preferRelativeResize="0"/>
          <p:nvPr>
            <p:ph idx="1" type="body"/>
          </p:nvPr>
        </p:nvPicPr>
        <p:blipFill rotWithShape="1">
          <a:blip r:embed="rId3">
            <a:alphaModFix/>
          </a:blip>
          <a:srcRect b="0" l="0" r="0" t="0"/>
          <a:stretch/>
        </p:blipFill>
        <p:spPr>
          <a:xfrm>
            <a:off x="457200" y="1834661"/>
            <a:ext cx="914400" cy="914400"/>
          </a:xfrm>
          <a:prstGeom prst="rect">
            <a:avLst/>
          </a:prstGeom>
          <a:noFill/>
          <a:ln>
            <a:noFill/>
          </a:ln>
        </p:spPr>
      </p:pic>
      <p:sp>
        <p:nvSpPr>
          <p:cNvPr id="135" name="Google Shape;135;p4"/>
          <p:cNvSpPr txBox="1"/>
          <p:nvPr/>
        </p:nvSpPr>
        <p:spPr>
          <a:xfrm>
            <a:off x="1371600" y="2091806"/>
            <a:ext cx="4688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strike="noStrike">
                <a:solidFill>
                  <a:srgbClr val="000000"/>
                </a:solidFill>
                <a:latin typeface="Times New Roman"/>
                <a:ea typeface="Times New Roman"/>
                <a:cs typeface="Times New Roman"/>
                <a:sym typeface="Times New Roman"/>
              </a:rPr>
              <a:t>Real Instacart Dataset from Kaggle</a:t>
            </a:r>
            <a:endParaRPr sz="2000">
              <a:solidFill>
                <a:schemeClr val="dk1"/>
              </a:solidFill>
              <a:latin typeface="Times New Roman"/>
              <a:ea typeface="Times New Roman"/>
              <a:cs typeface="Times New Roman"/>
              <a:sym typeface="Times New Roman"/>
            </a:endParaRPr>
          </a:p>
        </p:txBody>
      </p:sp>
      <p:pic>
        <p:nvPicPr>
          <p:cNvPr descr="Link with solid fill" id="136" name="Google Shape;136;p4"/>
          <p:cNvPicPr preferRelativeResize="0"/>
          <p:nvPr/>
        </p:nvPicPr>
        <p:blipFill rotWithShape="1">
          <a:blip r:embed="rId4">
            <a:alphaModFix/>
          </a:blip>
          <a:srcRect b="0" l="0" r="0" t="0"/>
          <a:stretch/>
        </p:blipFill>
        <p:spPr>
          <a:xfrm>
            <a:off x="457200" y="2937395"/>
            <a:ext cx="914400" cy="914400"/>
          </a:xfrm>
          <a:prstGeom prst="rect">
            <a:avLst/>
          </a:prstGeom>
          <a:noFill/>
          <a:ln>
            <a:noFill/>
          </a:ln>
        </p:spPr>
      </p:pic>
      <p:sp>
        <p:nvSpPr>
          <p:cNvPr id="137" name="Google Shape;137;p4"/>
          <p:cNvSpPr txBox="1"/>
          <p:nvPr/>
        </p:nvSpPr>
        <p:spPr>
          <a:xfrm>
            <a:off x="1371600" y="2937395"/>
            <a:ext cx="7570381"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000"/>
              <a:buFont typeface="Times New Roman"/>
              <a:buAutoNum type="arabicPeriod"/>
            </a:pPr>
            <a:r>
              <a:rPr i="0" lang="en-US" sz="2000" u="sng"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https://www.kaggle.com/competitions/instacart-market-basket-analysis/data?select=orders.csv.zip</a:t>
            </a:r>
            <a:endParaRPr i="0" sz="2000" u="none" strike="noStrike">
              <a:solidFill>
                <a:srgbClr val="000000"/>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000"/>
              <a:buFont typeface="Times New Roman"/>
              <a:buAutoNum type="arabicPeriod"/>
            </a:pPr>
            <a:r>
              <a:rPr lang="en-US" sz="2000" u="sng">
                <a:solidFill>
                  <a:schemeClr val="dk1"/>
                </a:solidFill>
                <a:latin typeface="Times New Roman"/>
                <a:ea typeface="Times New Roman"/>
                <a:cs typeface="Times New Roman"/>
                <a:sym typeface="Times New Roman"/>
                <a:hlinkClick r:id="rId6">
                  <a:extLst>
                    <a:ext uri="{A12FA001-AC4F-418D-AE19-62706E023703}">
                      <ahyp:hlinkClr val="tx"/>
                    </a:ext>
                  </a:extLst>
                </a:hlinkClick>
              </a:rPr>
              <a:t>https://www.instacart.com/datasets/grocery-shopping-2017</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grpSp>
        <p:nvGrpSpPr>
          <p:cNvPr id="138" name="Google Shape;138;p4"/>
          <p:cNvGrpSpPr/>
          <p:nvPr/>
        </p:nvGrpSpPr>
        <p:grpSpPr>
          <a:xfrm>
            <a:off x="639715" y="4529241"/>
            <a:ext cx="7545589" cy="1142973"/>
            <a:chOff x="1298935" y="13"/>
            <a:chExt cx="7545589" cy="1142973"/>
          </a:xfrm>
        </p:grpSpPr>
        <p:sp>
          <p:nvSpPr>
            <p:cNvPr id="139" name="Google Shape;139;p4"/>
            <p:cNvSpPr/>
            <p:nvPr/>
          </p:nvSpPr>
          <p:spPr>
            <a:xfrm>
              <a:off x="1298935" y="13"/>
              <a:ext cx="2649933" cy="457199"/>
            </a:xfrm>
            <a:prstGeom prst="rect">
              <a:avLst/>
            </a:prstGeom>
            <a:solidFill>
              <a:srgbClr val="FDB414">
                <a:alpha val="60000"/>
              </a:srgbClr>
            </a:solidFill>
            <a:ln cap="flat" cmpd="sng" w="25400">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txBox="1"/>
            <p:nvPr/>
          </p:nvSpPr>
          <p:spPr>
            <a:xfrm>
              <a:off x="1298935" y="13"/>
              <a:ext cx="2649933" cy="4571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dk1"/>
                </a:buClr>
                <a:buSzPts val="1500"/>
                <a:buFont typeface="Times New Roman"/>
                <a:buNone/>
              </a:pPr>
              <a:r>
                <a:rPr b="1" i="0" lang="en-US" sz="1500">
                  <a:solidFill>
                    <a:schemeClr val="dk1"/>
                  </a:solidFill>
                  <a:latin typeface="Times New Roman"/>
                  <a:ea typeface="Times New Roman"/>
                  <a:cs typeface="Times New Roman"/>
                  <a:sym typeface="Times New Roman"/>
                </a:rPr>
                <a:t>orders(~3.4 M)</a:t>
              </a:r>
              <a:endParaRPr sz="1500">
                <a:solidFill>
                  <a:schemeClr val="dk1"/>
                </a:solidFill>
                <a:latin typeface="Times New Roman"/>
                <a:ea typeface="Times New Roman"/>
                <a:cs typeface="Times New Roman"/>
                <a:sym typeface="Times New Roman"/>
              </a:endParaRPr>
            </a:p>
          </p:txBody>
        </p:sp>
        <p:sp>
          <p:nvSpPr>
            <p:cNvPr id="141" name="Google Shape;141;p4"/>
            <p:cNvSpPr/>
            <p:nvPr/>
          </p:nvSpPr>
          <p:spPr>
            <a:xfrm>
              <a:off x="4177443" y="13"/>
              <a:ext cx="2233607" cy="457199"/>
            </a:xfrm>
            <a:prstGeom prst="rect">
              <a:avLst/>
            </a:prstGeom>
            <a:solidFill>
              <a:srgbClr val="FDB414">
                <a:alpha val="60000"/>
              </a:srgbClr>
            </a:solidFill>
            <a:ln cap="flat" cmpd="sng" w="25400">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txBox="1"/>
            <p:nvPr/>
          </p:nvSpPr>
          <p:spPr>
            <a:xfrm>
              <a:off x="4177443" y="13"/>
              <a:ext cx="2233607" cy="4571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dk1"/>
                </a:buClr>
                <a:buSzPts val="1500"/>
                <a:buFont typeface="Times New Roman"/>
                <a:buNone/>
              </a:pPr>
              <a:r>
                <a:rPr b="1" i="0" lang="en-US" sz="1500">
                  <a:solidFill>
                    <a:schemeClr val="dk1"/>
                  </a:solidFill>
                  <a:latin typeface="Times New Roman"/>
                  <a:ea typeface="Times New Roman"/>
                  <a:cs typeface="Times New Roman"/>
                  <a:sym typeface="Times New Roman"/>
                </a:rPr>
                <a:t>products(~50 K)</a:t>
              </a:r>
              <a:endParaRPr sz="1500">
                <a:solidFill>
                  <a:schemeClr val="dk1"/>
                </a:solidFill>
                <a:latin typeface="Times New Roman"/>
                <a:ea typeface="Times New Roman"/>
                <a:cs typeface="Times New Roman"/>
                <a:sym typeface="Times New Roman"/>
              </a:endParaRPr>
            </a:p>
          </p:txBody>
        </p:sp>
        <p:sp>
          <p:nvSpPr>
            <p:cNvPr id="143" name="Google Shape;143;p4"/>
            <p:cNvSpPr/>
            <p:nvPr/>
          </p:nvSpPr>
          <p:spPr>
            <a:xfrm>
              <a:off x="6639626" y="13"/>
              <a:ext cx="2204898" cy="457199"/>
            </a:xfrm>
            <a:prstGeom prst="rect">
              <a:avLst/>
            </a:prstGeom>
            <a:solidFill>
              <a:srgbClr val="FDB414">
                <a:alpha val="60000"/>
              </a:srgbClr>
            </a:solidFill>
            <a:ln cap="flat" cmpd="sng" w="25400">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txBox="1"/>
            <p:nvPr/>
          </p:nvSpPr>
          <p:spPr>
            <a:xfrm>
              <a:off x="6639626" y="13"/>
              <a:ext cx="2204898" cy="4571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dk1"/>
                </a:buClr>
                <a:buSzPts val="1500"/>
                <a:buFont typeface="Times New Roman"/>
                <a:buNone/>
              </a:pPr>
              <a:r>
                <a:rPr b="1" i="0" lang="en-US" sz="1500">
                  <a:solidFill>
                    <a:schemeClr val="dk1"/>
                  </a:solidFill>
                  <a:latin typeface="Times New Roman"/>
                  <a:ea typeface="Times New Roman"/>
                  <a:cs typeface="Times New Roman"/>
                  <a:sym typeface="Times New Roman"/>
                </a:rPr>
                <a:t>aisles(134)</a:t>
              </a:r>
              <a:endParaRPr sz="1500">
                <a:solidFill>
                  <a:schemeClr val="dk1"/>
                </a:solidFill>
                <a:latin typeface="Times New Roman"/>
                <a:ea typeface="Times New Roman"/>
                <a:cs typeface="Times New Roman"/>
                <a:sym typeface="Times New Roman"/>
              </a:endParaRPr>
            </a:p>
          </p:txBody>
        </p:sp>
        <p:sp>
          <p:nvSpPr>
            <p:cNvPr id="145" name="Google Shape;145;p4"/>
            <p:cNvSpPr/>
            <p:nvPr/>
          </p:nvSpPr>
          <p:spPr>
            <a:xfrm>
              <a:off x="1936738" y="685787"/>
              <a:ext cx="2678368" cy="457199"/>
            </a:xfrm>
            <a:prstGeom prst="rect">
              <a:avLst/>
            </a:prstGeom>
            <a:solidFill>
              <a:srgbClr val="FDB414">
                <a:alpha val="60000"/>
              </a:srgbClr>
            </a:solidFill>
            <a:ln cap="flat" cmpd="sng" w="25400">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txBox="1"/>
            <p:nvPr/>
          </p:nvSpPr>
          <p:spPr>
            <a:xfrm>
              <a:off x="1936738" y="685787"/>
              <a:ext cx="2678368" cy="4571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dk1"/>
                </a:buClr>
                <a:buSzPts val="1500"/>
                <a:buFont typeface="Times New Roman"/>
                <a:buNone/>
              </a:pPr>
              <a:r>
                <a:rPr b="1" i="0" lang="en-US" sz="1500">
                  <a:solidFill>
                    <a:schemeClr val="dk1"/>
                  </a:solidFill>
                  <a:latin typeface="Times New Roman"/>
                  <a:ea typeface="Times New Roman"/>
                  <a:cs typeface="Times New Roman"/>
                  <a:sym typeface="Times New Roman"/>
                </a:rPr>
                <a:t>departments(21)</a:t>
              </a:r>
              <a:endParaRPr sz="1500">
                <a:solidFill>
                  <a:schemeClr val="dk1"/>
                </a:solidFill>
                <a:latin typeface="Times New Roman"/>
                <a:ea typeface="Times New Roman"/>
                <a:cs typeface="Times New Roman"/>
                <a:sym typeface="Times New Roman"/>
              </a:endParaRPr>
            </a:p>
          </p:txBody>
        </p:sp>
        <p:sp>
          <p:nvSpPr>
            <p:cNvPr id="147" name="Google Shape;147;p4"/>
            <p:cNvSpPr/>
            <p:nvPr/>
          </p:nvSpPr>
          <p:spPr>
            <a:xfrm>
              <a:off x="4843681" y="685787"/>
              <a:ext cx="3363040" cy="457199"/>
            </a:xfrm>
            <a:prstGeom prst="rect">
              <a:avLst/>
            </a:prstGeom>
            <a:solidFill>
              <a:srgbClr val="FDB414">
                <a:alpha val="60000"/>
              </a:srgbClr>
            </a:solidFill>
            <a:ln cap="flat" cmpd="sng" w="25400">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txBox="1"/>
            <p:nvPr/>
          </p:nvSpPr>
          <p:spPr>
            <a:xfrm>
              <a:off x="4843681" y="685787"/>
              <a:ext cx="3363040" cy="4571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dk1"/>
                </a:buClr>
                <a:buSzPts val="1500"/>
                <a:buFont typeface="Times New Roman"/>
                <a:buNone/>
              </a:pPr>
              <a:r>
                <a:rPr b="1" i="0" lang="en-US" sz="1500">
                  <a:solidFill>
                    <a:schemeClr val="dk1"/>
                  </a:solidFill>
                  <a:latin typeface="Times New Roman"/>
                  <a:ea typeface="Times New Roman"/>
                  <a:cs typeface="Times New Roman"/>
                  <a:sym typeface="Times New Roman"/>
                </a:rPr>
                <a:t>order_products_SET(~3 M +)</a:t>
              </a:r>
              <a:endParaRPr sz="15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Storage</a:t>
            </a:r>
            <a:endParaRPr/>
          </a:p>
        </p:txBody>
      </p:sp>
      <p:sp>
        <p:nvSpPr>
          <p:cNvPr id="154" name="Google Shape;154;p5"/>
          <p:cNvSpPr txBox="1"/>
          <p:nvPr>
            <p:ph idx="1" type="body"/>
          </p:nvPr>
        </p:nvSpPr>
        <p:spPr>
          <a:xfrm>
            <a:off x="457200" y="1929704"/>
            <a:ext cx="8229600" cy="419645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000"/>
              <a:buNone/>
            </a:pPr>
            <a:r>
              <a:rPr lang="en-US" sz="2000">
                <a:latin typeface="Times New Roman"/>
                <a:ea typeface="Times New Roman"/>
                <a:cs typeface="Times New Roman"/>
                <a:sym typeface="Times New Roman"/>
              </a:rPr>
              <a:t>All the data tables are stored in a DBFS file of  Databricks.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155" name="Google Shape;155;p5"/>
          <p:cNvPicPr preferRelativeResize="0"/>
          <p:nvPr/>
        </p:nvPicPr>
        <p:blipFill rotWithShape="1">
          <a:blip r:embed="rId3">
            <a:alphaModFix/>
          </a:blip>
          <a:srcRect b="0" l="0" r="0" t="0"/>
          <a:stretch/>
        </p:blipFill>
        <p:spPr>
          <a:xfrm>
            <a:off x="1438053" y="2363351"/>
            <a:ext cx="6558227" cy="38926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ph idx="1" type="body"/>
          </p:nvPr>
        </p:nvSpPr>
        <p:spPr>
          <a:xfrm>
            <a:off x="457200" y="1025973"/>
            <a:ext cx="8229600" cy="419645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000"/>
              <a:buNone/>
            </a:pPr>
            <a:r>
              <a:rPr lang="en-US" sz="2000">
                <a:latin typeface="Times New Roman"/>
                <a:ea typeface="Times New Roman"/>
                <a:cs typeface="Times New Roman"/>
                <a:sym typeface="Times New Roman"/>
              </a:rPr>
              <a:t>Shared workspace notebook environment in Databricks</a:t>
            </a:r>
            <a:endParaRPr/>
          </a:p>
          <a:p>
            <a:pPr indent="0" lvl="0" marL="0" rtl="0" algn="ctr">
              <a:spcBef>
                <a:spcPts val="400"/>
              </a:spcBef>
              <a:spcAft>
                <a:spcPts val="0"/>
              </a:spcAft>
              <a:buClr>
                <a:schemeClr val="dk1"/>
              </a:buClr>
              <a:buSzPts val="2000"/>
              <a:buNone/>
            </a:pPr>
            <a:r>
              <a:rPr lang="en-US" sz="2000" u="sng">
                <a:solidFill>
                  <a:schemeClr val="hlink"/>
                </a:solidFill>
                <a:latin typeface="Times New Roman"/>
                <a:ea typeface="Times New Roman"/>
                <a:cs typeface="Times New Roman"/>
                <a:sym typeface="Times New Roman"/>
                <a:hlinkClick r:id="rId3"/>
              </a:rPr>
              <a:t>https://databricks-prod-cloudfront.cloud.databricks.com/public/4027ec902e239c93eaaa8714f173bcfc/2369395306214346/4499639871704699/3174366705860897/latest.html</a:t>
            </a:r>
            <a:endParaRPr sz="2000">
              <a:latin typeface="Times New Roman"/>
              <a:ea typeface="Times New Roman"/>
              <a:cs typeface="Times New Roman"/>
              <a:sym typeface="Times New Roman"/>
            </a:endParaRPr>
          </a:p>
          <a:p>
            <a:pPr indent="0" lvl="0" marL="0" rtl="0" algn="ctr">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ctr">
              <a:spcBef>
                <a:spcPts val="400"/>
              </a:spcBef>
              <a:spcAft>
                <a:spcPts val="0"/>
              </a:spcAft>
              <a:buClr>
                <a:schemeClr val="dk1"/>
              </a:buClr>
              <a:buSzPts val="2000"/>
              <a:buNone/>
            </a:pPr>
            <a:r>
              <a:rPr lang="en-US" sz="2000">
                <a:latin typeface="Times New Roman"/>
                <a:ea typeface="Times New Roman"/>
                <a:cs typeface="Times New Roman"/>
                <a:sym typeface="Times New Roman"/>
              </a:rPr>
              <a:t>Libraries Imported</a:t>
            </a:r>
            <a:endParaRPr/>
          </a:p>
          <a:p>
            <a:pPr indent="0" lvl="0" marL="0" rtl="0" algn="ctr">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ctr">
              <a:spcBef>
                <a:spcPts val="4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id="161" name="Google Shape;161;p6"/>
          <p:cNvPicPr preferRelativeResize="0"/>
          <p:nvPr/>
        </p:nvPicPr>
        <p:blipFill rotWithShape="1">
          <a:blip r:embed="rId4">
            <a:alphaModFix/>
          </a:blip>
          <a:srcRect b="0" l="0" r="0" t="0"/>
          <a:stretch/>
        </p:blipFill>
        <p:spPr>
          <a:xfrm>
            <a:off x="1295400" y="3272438"/>
            <a:ext cx="6553200" cy="208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idx="1" type="body"/>
          </p:nvPr>
        </p:nvSpPr>
        <p:spPr>
          <a:xfrm>
            <a:off x="457200" y="738058"/>
            <a:ext cx="8229600" cy="538188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000"/>
              <a:buNone/>
            </a:pPr>
            <a:r>
              <a:rPr lang="en-US" sz="3000">
                <a:latin typeface="Times New Roman"/>
                <a:ea typeface="Times New Roman"/>
                <a:cs typeface="Times New Roman"/>
                <a:sym typeface="Times New Roman"/>
              </a:rPr>
              <a:t>Platform</a:t>
            </a:r>
            <a:endParaRPr/>
          </a:p>
        </p:txBody>
      </p:sp>
      <p:pic>
        <p:nvPicPr>
          <p:cNvPr descr="A picture containing text, clipart&#10;&#10;Description automatically generated" id="167" name="Google Shape;167;p7"/>
          <p:cNvPicPr preferRelativeResize="0"/>
          <p:nvPr/>
        </p:nvPicPr>
        <p:blipFill rotWithShape="1">
          <a:blip r:embed="rId3">
            <a:alphaModFix/>
          </a:blip>
          <a:srcRect b="0" l="0" r="0" t="0"/>
          <a:stretch/>
        </p:blipFill>
        <p:spPr>
          <a:xfrm>
            <a:off x="2842213" y="1572978"/>
            <a:ext cx="3459569" cy="681124"/>
          </a:xfrm>
          <a:prstGeom prst="rect">
            <a:avLst/>
          </a:prstGeom>
          <a:noFill/>
          <a:ln>
            <a:noFill/>
          </a:ln>
        </p:spPr>
      </p:pic>
      <p:sp>
        <p:nvSpPr>
          <p:cNvPr id="168" name="Google Shape;168;p7"/>
          <p:cNvSpPr txBox="1"/>
          <p:nvPr/>
        </p:nvSpPr>
        <p:spPr>
          <a:xfrm>
            <a:off x="3207094" y="3580768"/>
            <a:ext cx="273985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Times New Roman"/>
                <a:ea typeface="Times New Roman"/>
                <a:cs typeface="Times New Roman"/>
                <a:sym typeface="Times New Roman"/>
              </a:rPr>
              <a:t>Languages Used</a:t>
            </a:r>
            <a:endParaRPr/>
          </a:p>
        </p:txBody>
      </p:sp>
      <p:pic>
        <p:nvPicPr>
          <p:cNvPr descr="Icon&#10;&#10;Description automatically generated" id="169" name="Google Shape;169;p7"/>
          <p:cNvPicPr preferRelativeResize="0"/>
          <p:nvPr/>
        </p:nvPicPr>
        <p:blipFill rotWithShape="1">
          <a:blip r:embed="rId4">
            <a:alphaModFix/>
          </a:blip>
          <a:srcRect b="0" l="0" r="0" t="0"/>
          <a:stretch/>
        </p:blipFill>
        <p:spPr>
          <a:xfrm>
            <a:off x="4060045" y="4450513"/>
            <a:ext cx="1306008" cy="1430079"/>
          </a:xfrm>
          <a:prstGeom prst="rect">
            <a:avLst/>
          </a:prstGeom>
          <a:noFill/>
          <a:ln>
            <a:noFill/>
          </a:ln>
        </p:spPr>
      </p:pic>
      <p:pic>
        <p:nvPicPr>
          <p:cNvPr descr="A picture containing text, clipart&#10;&#10;Description automatically generated" id="170" name="Google Shape;170;p7"/>
          <p:cNvPicPr preferRelativeResize="0"/>
          <p:nvPr/>
        </p:nvPicPr>
        <p:blipFill rotWithShape="1">
          <a:blip r:embed="rId5">
            <a:alphaModFix/>
          </a:blip>
          <a:srcRect b="0" l="0" r="0" t="0"/>
          <a:stretch/>
        </p:blipFill>
        <p:spPr>
          <a:xfrm>
            <a:off x="5946947" y="4450513"/>
            <a:ext cx="2739853" cy="1076683"/>
          </a:xfrm>
          <a:prstGeom prst="rect">
            <a:avLst/>
          </a:prstGeom>
          <a:noFill/>
          <a:ln>
            <a:noFill/>
          </a:ln>
        </p:spPr>
      </p:pic>
      <p:pic>
        <p:nvPicPr>
          <p:cNvPr descr="A picture containing text, clipart&#10;&#10;Description automatically generated" id="171" name="Google Shape;171;p7"/>
          <p:cNvPicPr preferRelativeResize="0"/>
          <p:nvPr/>
        </p:nvPicPr>
        <p:blipFill rotWithShape="1">
          <a:blip r:embed="rId6">
            <a:alphaModFix/>
          </a:blip>
          <a:srcRect b="0" l="0" r="0" t="0"/>
          <a:stretch/>
        </p:blipFill>
        <p:spPr>
          <a:xfrm>
            <a:off x="253410" y="4450513"/>
            <a:ext cx="3225742" cy="1430079"/>
          </a:xfrm>
          <a:prstGeom prst="rect">
            <a:avLst/>
          </a:prstGeom>
          <a:noFill/>
          <a:ln>
            <a:noFill/>
          </a:ln>
        </p:spPr>
      </p:pic>
      <p:cxnSp>
        <p:nvCxnSpPr>
          <p:cNvPr id="172" name="Google Shape;172;p7"/>
          <p:cNvCxnSpPr/>
          <p:nvPr/>
        </p:nvCxnSpPr>
        <p:spPr>
          <a:xfrm>
            <a:off x="2344476" y="2966483"/>
            <a:ext cx="4455042"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ph type="title"/>
          </p:nvPr>
        </p:nvSpPr>
        <p:spPr>
          <a:xfrm>
            <a:off x="457200" y="601971"/>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Data Pre-Processing</a:t>
            </a:r>
            <a:endParaRPr/>
          </a:p>
        </p:txBody>
      </p:sp>
      <p:sp>
        <p:nvSpPr>
          <p:cNvPr id="178" name="Google Shape;178;p8"/>
          <p:cNvSpPr txBox="1"/>
          <p:nvPr/>
        </p:nvSpPr>
        <p:spPr>
          <a:xfrm>
            <a:off x="457200" y="1744971"/>
            <a:ext cx="22595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 Null Value Check</a:t>
            </a:r>
            <a:endParaRPr/>
          </a:p>
        </p:txBody>
      </p:sp>
      <p:pic>
        <p:nvPicPr>
          <p:cNvPr id="179" name="Google Shape;179;p8"/>
          <p:cNvPicPr preferRelativeResize="0"/>
          <p:nvPr/>
        </p:nvPicPr>
        <p:blipFill rotWithShape="1">
          <a:blip r:embed="rId3">
            <a:alphaModFix/>
          </a:blip>
          <a:srcRect b="0" l="0" r="0" t="0"/>
          <a:stretch/>
        </p:blipFill>
        <p:spPr>
          <a:xfrm>
            <a:off x="685799" y="2145080"/>
            <a:ext cx="7913833" cy="1019709"/>
          </a:xfrm>
          <a:prstGeom prst="rect">
            <a:avLst/>
          </a:prstGeom>
          <a:noFill/>
          <a:ln>
            <a:noFill/>
          </a:ln>
        </p:spPr>
      </p:pic>
      <p:pic>
        <p:nvPicPr>
          <p:cNvPr id="180" name="Google Shape;180;p8"/>
          <p:cNvPicPr preferRelativeResize="0"/>
          <p:nvPr/>
        </p:nvPicPr>
        <p:blipFill rotWithShape="1">
          <a:blip r:embed="rId4">
            <a:alphaModFix/>
          </a:blip>
          <a:srcRect b="0" l="0" r="0" t="0"/>
          <a:stretch/>
        </p:blipFill>
        <p:spPr>
          <a:xfrm>
            <a:off x="685800" y="3288081"/>
            <a:ext cx="3886200" cy="904724"/>
          </a:xfrm>
          <a:prstGeom prst="rect">
            <a:avLst/>
          </a:prstGeom>
          <a:noFill/>
          <a:ln>
            <a:noFill/>
          </a:ln>
        </p:spPr>
      </p:pic>
      <p:pic>
        <p:nvPicPr>
          <p:cNvPr id="181" name="Google Shape;181;p8"/>
          <p:cNvPicPr preferRelativeResize="0"/>
          <p:nvPr/>
        </p:nvPicPr>
        <p:blipFill rotWithShape="1">
          <a:blip r:embed="rId5">
            <a:alphaModFix/>
          </a:blip>
          <a:srcRect b="0" l="0" r="0" t="0"/>
          <a:stretch/>
        </p:blipFill>
        <p:spPr>
          <a:xfrm>
            <a:off x="4902179" y="3296496"/>
            <a:ext cx="1305681" cy="904724"/>
          </a:xfrm>
          <a:prstGeom prst="rect">
            <a:avLst/>
          </a:prstGeom>
          <a:noFill/>
          <a:ln>
            <a:noFill/>
          </a:ln>
        </p:spPr>
      </p:pic>
      <p:pic>
        <p:nvPicPr>
          <p:cNvPr id="182" name="Google Shape;182;p8"/>
          <p:cNvPicPr preferRelativeResize="0"/>
          <p:nvPr/>
        </p:nvPicPr>
        <p:blipFill rotWithShape="1">
          <a:blip r:embed="rId6">
            <a:alphaModFix/>
          </a:blip>
          <a:srcRect b="0" l="0" r="0" t="0"/>
          <a:stretch/>
        </p:blipFill>
        <p:spPr>
          <a:xfrm>
            <a:off x="6538039" y="3264587"/>
            <a:ext cx="2061593" cy="893696"/>
          </a:xfrm>
          <a:prstGeom prst="rect">
            <a:avLst/>
          </a:prstGeom>
          <a:noFill/>
          <a:ln>
            <a:noFill/>
          </a:ln>
        </p:spPr>
      </p:pic>
      <p:pic>
        <p:nvPicPr>
          <p:cNvPr id="183" name="Google Shape;183;p8"/>
          <p:cNvPicPr preferRelativeResize="0"/>
          <p:nvPr/>
        </p:nvPicPr>
        <p:blipFill rotWithShape="1">
          <a:blip r:embed="rId7">
            <a:alphaModFix/>
          </a:blip>
          <a:srcRect b="0" l="0" r="0" t="0"/>
          <a:stretch/>
        </p:blipFill>
        <p:spPr>
          <a:xfrm>
            <a:off x="685800" y="4334320"/>
            <a:ext cx="3947888" cy="904724"/>
          </a:xfrm>
          <a:prstGeom prst="rect">
            <a:avLst/>
          </a:prstGeom>
          <a:noFill/>
          <a:ln>
            <a:noFill/>
          </a:ln>
        </p:spPr>
      </p:pic>
      <p:pic>
        <p:nvPicPr>
          <p:cNvPr id="184" name="Google Shape;184;p8"/>
          <p:cNvPicPr preferRelativeResize="0"/>
          <p:nvPr/>
        </p:nvPicPr>
        <p:blipFill rotWithShape="1">
          <a:blip r:embed="rId8">
            <a:alphaModFix/>
          </a:blip>
          <a:srcRect b="0" l="0" r="0" t="0"/>
          <a:stretch/>
        </p:blipFill>
        <p:spPr>
          <a:xfrm>
            <a:off x="4651744" y="4334320"/>
            <a:ext cx="3947888" cy="904724"/>
          </a:xfrm>
          <a:prstGeom prst="rect">
            <a:avLst/>
          </a:prstGeom>
          <a:noFill/>
          <a:ln>
            <a:noFill/>
          </a:ln>
        </p:spPr>
      </p:pic>
      <p:pic>
        <p:nvPicPr>
          <p:cNvPr descr="Checkmark with solid fill" id="185" name="Google Shape;185;p8"/>
          <p:cNvPicPr preferRelativeResize="0"/>
          <p:nvPr/>
        </p:nvPicPr>
        <p:blipFill rotWithShape="1">
          <a:blip r:embed="rId9">
            <a:alphaModFix/>
          </a:blip>
          <a:srcRect b="0" l="0" r="0" t="0"/>
          <a:stretch/>
        </p:blipFill>
        <p:spPr>
          <a:xfrm>
            <a:off x="3155762" y="2057399"/>
            <a:ext cx="2955851" cy="2955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2019-12-12T13:31:42Z</dcterms:created>
  <dc:creator>Jim Lord</dc:creator>
</cp:coreProperties>
</file>